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8" r:id="rId3"/>
    <p:sldMasterId id="2147483768" r:id="rId4"/>
    <p:sldMasterId id="2147483780" r:id="rId5"/>
  </p:sldMasterIdLst>
  <p:notesMasterIdLst>
    <p:notesMasterId r:id="rId43"/>
  </p:notesMasterIdLst>
  <p:sldIdLst>
    <p:sldId id="262" r:id="rId6"/>
    <p:sldId id="310" r:id="rId7"/>
    <p:sldId id="299" r:id="rId8"/>
    <p:sldId id="300" r:id="rId9"/>
    <p:sldId id="302" r:id="rId10"/>
    <p:sldId id="309" r:id="rId11"/>
    <p:sldId id="279" r:id="rId12"/>
    <p:sldId id="280" r:id="rId13"/>
    <p:sldId id="282" r:id="rId14"/>
    <p:sldId id="284" r:id="rId15"/>
    <p:sldId id="283" r:id="rId16"/>
    <p:sldId id="285" r:id="rId17"/>
    <p:sldId id="286" r:id="rId18"/>
    <p:sldId id="298" r:id="rId19"/>
    <p:sldId id="303" r:id="rId20"/>
    <p:sldId id="287" r:id="rId21"/>
    <p:sldId id="288" r:id="rId22"/>
    <p:sldId id="289" r:id="rId23"/>
    <p:sldId id="308" r:id="rId24"/>
    <p:sldId id="290" r:id="rId25"/>
    <p:sldId id="291" r:id="rId26"/>
    <p:sldId id="292" r:id="rId27"/>
    <p:sldId id="295" r:id="rId28"/>
    <p:sldId id="270" r:id="rId29"/>
    <p:sldId id="293" r:id="rId30"/>
    <p:sldId id="296" r:id="rId31"/>
    <p:sldId id="307" r:id="rId32"/>
    <p:sldId id="271" r:id="rId33"/>
    <p:sldId id="272" r:id="rId34"/>
    <p:sldId id="311" r:id="rId35"/>
    <p:sldId id="274" r:id="rId36"/>
    <p:sldId id="301" r:id="rId37"/>
    <p:sldId id="276" r:id="rId38"/>
    <p:sldId id="277" r:id="rId39"/>
    <p:sldId id="275" r:id="rId40"/>
    <p:sldId id="304" r:id="rId41"/>
    <p:sldId id="305" r:id="rId42"/>
  </p:sldIdLst>
  <p:sldSz cx="8229600" cy="5486400"/>
  <p:notesSz cx="9144000" cy="6858000"/>
  <p:defaultTextStyle>
    <a:defPPr>
      <a:defRPr lang="en-US"/>
    </a:defPPr>
    <a:lvl1pPr marL="0" algn="l" defTabSz="783732" rtl="0" eaLnBrk="1" latinLnBrk="0" hangingPunct="1">
      <a:defRPr sz="1500" kern="1200">
        <a:solidFill>
          <a:schemeClr val="tx1"/>
        </a:solidFill>
        <a:latin typeface="+mn-lt"/>
        <a:ea typeface="+mn-ea"/>
        <a:cs typeface="+mn-cs"/>
      </a:defRPr>
    </a:lvl1pPr>
    <a:lvl2pPr marL="391866" algn="l" defTabSz="783732" rtl="0" eaLnBrk="1" latinLnBrk="0" hangingPunct="1">
      <a:defRPr sz="1500" kern="1200">
        <a:solidFill>
          <a:schemeClr val="tx1"/>
        </a:solidFill>
        <a:latin typeface="+mn-lt"/>
        <a:ea typeface="+mn-ea"/>
        <a:cs typeface="+mn-cs"/>
      </a:defRPr>
    </a:lvl2pPr>
    <a:lvl3pPr marL="783732" algn="l" defTabSz="783732" rtl="0" eaLnBrk="1" latinLnBrk="0" hangingPunct="1">
      <a:defRPr sz="1500" kern="1200">
        <a:solidFill>
          <a:schemeClr val="tx1"/>
        </a:solidFill>
        <a:latin typeface="+mn-lt"/>
        <a:ea typeface="+mn-ea"/>
        <a:cs typeface="+mn-cs"/>
      </a:defRPr>
    </a:lvl3pPr>
    <a:lvl4pPr marL="1175598" algn="l" defTabSz="783732" rtl="0" eaLnBrk="1" latinLnBrk="0" hangingPunct="1">
      <a:defRPr sz="1500" kern="1200">
        <a:solidFill>
          <a:schemeClr val="tx1"/>
        </a:solidFill>
        <a:latin typeface="+mn-lt"/>
        <a:ea typeface="+mn-ea"/>
        <a:cs typeface="+mn-cs"/>
      </a:defRPr>
    </a:lvl4pPr>
    <a:lvl5pPr marL="1567464" algn="l" defTabSz="783732" rtl="0" eaLnBrk="1" latinLnBrk="0" hangingPunct="1">
      <a:defRPr sz="1500" kern="1200">
        <a:solidFill>
          <a:schemeClr val="tx1"/>
        </a:solidFill>
        <a:latin typeface="+mn-lt"/>
        <a:ea typeface="+mn-ea"/>
        <a:cs typeface="+mn-cs"/>
      </a:defRPr>
    </a:lvl5pPr>
    <a:lvl6pPr marL="1959331" algn="l" defTabSz="783732" rtl="0" eaLnBrk="1" latinLnBrk="0" hangingPunct="1">
      <a:defRPr sz="1500" kern="1200">
        <a:solidFill>
          <a:schemeClr val="tx1"/>
        </a:solidFill>
        <a:latin typeface="+mn-lt"/>
        <a:ea typeface="+mn-ea"/>
        <a:cs typeface="+mn-cs"/>
      </a:defRPr>
    </a:lvl6pPr>
    <a:lvl7pPr marL="2351197" algn="l" defTabSz="783732" rtl="0" eaLnBrk="1" latinLnBrk="0" hangingPunct="1">
      <a:defRPr sz="1500" kern="1200">
        <a:solidFill>
          <a:schemeClr val="tx1"/>
        </a:solidFill>
        <a:latin typeface="+mn-lt"/>
        <a:ea typeface="+mn-ea"/>
        <a:cs typeface="+mn-cs"/>
      </a:defRPr>
    </a:lvl7pPr>
    <a:lvl8pPr marL="2743063" algn="l" defTabSz="783732" rtl="0" eaLnBrk="1" latinLnBrk="0" hangingPunct="1">
      <a:defRPr sz="1500" kern="1200">
        <a:solidFill>
          <a:schemeClr val="tx1"/>
        </a:solidFill>
        <a:latin typeface="+mn-lt"/>
        <a:ea typeface="+mn-ea"/>
        <a:cs typeface="+mn-cs"/>
      </a:defRPr>
    </a:lvl8pPr>
    <a:lvl9pPr marL="3134929" algn="l" defTabSz="783732"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46" y="-138"/>
      </p:cViewPr>
      <p:guideLst>
        <p:guide orient="horz" pos="1728"/>
        <p:guide pos="2592"/>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C22E716-DB83-4F2A-AF4C-BB2213BC99F6}" type="datetimeFigureOut">
              <a:rPr lang="en-US" smtClean="0"/>
              <a:pPr/>
              <a:t>5/23/2012</a:t>
            </a:fld>
            <a:endParaRPr lang="en-US"/>
          </a:p>
        </p:txBody>
      </p:sp>
      <p:sp>
        <p:nvSpPr>
          <p:cNvPr id="4" name="Slide Image Placeholder 3"/>
          <p:cNvSpPr>
            <a:spLocks noGrp="1" noRot="1" noChangeAspect="1"/>
          </p:cNvSpPr>
          <p:nvPr>
            <p:ph type="sldImg" idx="2"/>
          </p:nvPr>
        </p:nvSpPr>
        <p:spPr>
          <a:xfrm>
            <a:off x="2643188" y="514350"/>
            <a:ext cx="385762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5A5391C-0D40-484D-9B1C-A60B727F77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783732" rtl="0" eaLnBrk="1" latinLnBrk="0" hangingPunct="1">
      <a:defRPr sz="1000" kern="1200">
        <a:solidFill>
          <a:schemeClr val="tx1"/>
        </a:solidFill>
        <a:latin typeface="+mn-lt"/>
        <a:ea typeface="+mn-ea"/>
        <a:cs typeface="+mn-cs"/>
      </a:defRPr>
    </a:lvl1pPr>
    <a:lvl2pPr marL="391866" algn="l" defTabSz="783732" rtl="0" eaLnBrk="1" latinLnBrk="0" hangingPunct="1">
      <a:defRPr sz="1000" kern="1200">
        <a:solidFill>
          <a:schemeClr val="tx1"/>
        </a:solidFill>
        <a:latin typeface="+mn-lt"/>
        <a:ea typeface="+mn-ea"/>
        <a:cs typeface="+mn-cs"/>
      </a:defRPr>
    </a:lvl2pPr>
    <a:lvl3pPr marL="783732" algn="l" defTabSz="783732" rtl="0" eaLnBrk="1" latinLnBrk="0" hangingPunct="1">
      <a:defRPr sz="1000" kern="1200">
        <a:solidFill>
          <a:schemeClr val="tx1"/>
        </a:solidFill>
        <a:latin typeface="+mn-lt"/>
        <a:ea typeface="+mn-ea"/>
        <a:cs typeface="+mn-cs"/>
      </a:defRPr>
    </a:lvl3pPr>
    <a:lvl4pPr marL="1175598" algn="l" defTabSz="783732" rtl="0" eaLnBrk="1" latinLnBrk="0" hangingPunct="1">
      <a:defRPr sz="1000" kern="1200">
        <a:solidFill>
          <a:schemeClr val="tx1"/>
        </a:solidFill>
        <a:latin typeface="+mn-lt"/>
        <a:ea typeface="+mn-ea"/>
        <a:cs typeface="+mn-cs"/>
      </a:defRPr>
    </a:lvl4pPr>
    <a:lvl5pPr marL="1567464" algn="l" defTabSz="783732" rtl="0" eaLnBrk="1" latinLnBrk="0" hangingPunct="1">
      <a:defRPr sz="1000" kern="1200">
        <a:solidFill>
          <a:schemeClr val="tx1"/>
        </a:solidFill>
        <a:latin typeface="+mn-lt"/>
        <a:ea typeface="+mn-ea"/>
        <a:cs typeface="+mn-cs"/>
      </a:defRPr>
    </a:lvl5pPr>
    <a:lvl6pPr marL="1959331" algn="l" defTabSz="783732" rtl="0" eaLnBrk="1" latinLnBrk="0" hangingPunct="1">
      <a:defRPr sz="1000" kern="1200">
        <a:solidFill>
          <a:schemeClr val="tx1"/>
        </a:solidFill>
        <a:latin typeface="+mn-lt"/>
        <a:ea typeface="+mn-ea"/>
        <a:cs typeface="+mn-cs"/>
      </a:defRPr>
    </a:lvl6pPr>
    <a:lvl7pPr marL="2351197" algn="l" defTabSz="783732" rtl="0" eaLnBrk="1" latinLnBrk="0" hangingPunct="1">
      <a:defRPr sz="1000" kern="1200">
        <a:solidFill>
          <a:schemeClr val="tx1"/>
        </a:solidFill>
        <a:latin typeface="+mn-lt"/>
        <a:ea typeface="+mn-ea"/>
        <a:cs typeface="+mn-cs"/>
      </a:defRPr>
    </a:lvl7pPr>
    <a:lvl8pPr marL="2743063" algn="l" defTabSz="783732" rtl="0" eaLnBrk="1" latinLnBrk="0" hangingPunct="1">
      <a:defRPr sz="1000" kern="1200">
        <a:solidFill>
          <a:schemeClr val="tx1"/>
        </a:solidFill>
        <a:latin typeface="+mn-lt"/>
        <a:ea typeface="+mn-ea"/>
        <a:cs typeface="+mn-cs"/>
      </a:defRPr>
    </a:lvl8pPr>
    <a:lvl9pPr marL="3134929" algn="l" defTabSz="78373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5179485" y="6514592"/>
            <a:ext cx="3964516" cy="343408"/>
          </a:xfrm>
          <a:prstGeom prst="rect">
            <a:avLst/>
          </a:prstGeom>
          <a:noFill/>
          <a:ln w="9525">
            <a:noFill/>
            <a:miter lim="800000"/>
            <a:headEnd/>
            <a:tailEnd/>
          </a:ln>
        </p:spPr>
        <p:txBody>
          <a:bodyPr lIns="95884" tIns="47943" rIns="95884" bIns="47943" anchor="b"/>
          <a:lstStyle/>
          <a:p>
            <a:pPr algn="r" defTabSz="957263" eaLnBrk="0" fontAlgn="base" hangingPunct="0">
              <a:spcBef>
                <a:spcPct val="0"/>
              </a:spcBef>
              <a:spcAft>
                <a:spcPct val="0"/>
              </a:spcAft>
            </a:pPr>
            <a:fld id="{70F03CC4-2C83-4D44-AC0C-411ED7BD6503}" type="slidenum">
              <a:rPr lang="en-US" sz="1300" smtClean="0">
                <a:solidFill>
                  <a:prstClr val="black"/>
                </a:solidFill>
                <a:latin typeface="Arial" charset="0"/>
                <a:ea typeface="Arial Unicode MS" pitchFamily="34" charset="-128"/>
                <a:cs typeface="Arial Unicode MS" pitchFamily="34" charset="-128"/>
              </a:rPr>
              <a:pPr algn="r" defTabSz="957263" eaLnBrk="0" fontAlgn="base" hangingPunct="0">
                <a:spcBef>
                  <a:spcPct val="0"/>
                </a:spcBef>
                <a:spcAft>
                  <a:spcPct val="0"/>
                </a:spcAft>
              </a:pPr>
              <a:t>6</a:t>
            </a:fld>
            <a:endParaRPr lang="en-US" sz="1300" smtClean="0">
              <a:solidFill>
                <a:prstClr val="black"/>
              </a:solidFill>
              <a:latin typeface="Arial" charset="0"/>
              <a:ea typeface="Arial Unicode MS" pitchFamily="34" charset="-128"/>
              <a:cs typeface="Arial Unicode MS" pitchFamily="34" charset="-128"/>
            </a:endParaRPr>
          </a:p>
        </p:txBody>
      </p:sp>
      <p:sp>
        <p:nvSpPr>
          <p:cNvPr id="102403" name="Rectangle 6"/>
          <p:cNvSpPr>
            <a:spLocks noGrp="1" noRot="1" noChangeAspect="1" noChangeArrowheads="1" noTextEdit="1"/>
          </p:cNvSpPr>
          <p:nvPr>
            <p:ph type="sldImg"/>
          </p:nvPr>
        </p:nvSpPr>
        <p:spPr>
          <a:xfrm>
            <a:off x="2643188" y="514350"/>
            <a:ext cx="3857625" cy="2571750"/>
          </a:xfrm>
          <a:ln/>
        </p:spPr>
      </p:sp>
      <p:sp>
        <p:nvSpPr>
          <p:cNvPr id="102404" name="Rectangle 7"/>
          <p:cNvSpPr>
            <a:spLocks noGrp="1" noChangeArrowheads="1"/>
          </p:cNvSpPr>
          <p:nvPr>
            <p:ph type="body" idx="1"/>
          </p:nvPr>
        </p:nvSpPr>
        <p:spPr>
          <a:noFill/>
          <a:ln/>
        </p:spPr>
        <p:txBody>
          <a:bodyPr/>
          <a:lstStyle/>
          <a:p>
            <a:pPr marL="177800" indent="-177800" eaLnBrk="1" hangingPunct="1">
              <a:spcAft>
                <a:spcPct val="60000"/>
              </a:spcAft>
            </a:pPr>
            <a:r>
              <a:rPr lang="en-US" sz="1100" b="1" smtClean="0"/>
              <a:t>The </a:t>
            </a:r>
            <a:r>
              <a:rPr lang="en-US" sz="1100" b="1" smtClean="0">
                <a:solidFill>
                  <a:schemeClr val="accent1"/>
                </a:solidFill>
              </a:rPr>
              <a:t>RE-LY</a:t>
            </a:r>
            <a:r>
              <a:rPr lang="en-US" sz="1100" b="1" baseline="30000" smtClean="0">
                <a:solidFill>
                  <a:schemeClr val="accent1"/>
                </a:solidFill>
              </a:rPr>
              <a:t>®</a:t>
            </a:r>
            <a:r>
              <a:rPr lang="en-US" sz="1100" b="1" smtClean="0"/>
              <a:t> study: </a:t>
            </a:r>
            <a:r>
              <a:rPr lang="en-US" sz="1100" b="1" smtClean="0">
                <a:solidFill>
                  <a:schemeClr val="accent1"/>
                </a:solidFill>
              </a:rPr>
              <a:t>R</a:t>
            </a:r>
            <a:r>
              <a:rPr lang="en-US" sz="1100" b="1" smtClean="0"/>
              <a:t>andomized </a:t>
            </a:r>
            <a:r>
              <a:rPr lang="en-US" sz="1100" b="1" smtClean="0">
                <a:solidFill>
                  <a:schemeClr val="accent1"/>
                </a:solidFill>
              </a:rPr>
              <a:t>E</a:t>
            </a:r>
            <a:r>
              <a:rPr lang="en-US" sz="1100" b="1" smtClean="0"/>
              <a:t>valuation of </a:t>
            </a:r>
            <a:r>
              <a:rPr lang="en-US" sz="1100" b="1" smtClean="0">
                <a:solidFill>
                  <a:schemeClr val="accent1"/>
                </a:solidFill>
              </a:rPr>
              <a:t>L</a:t>
            </a:r>
            <a:r>
              <a:rPr lang="en-US" sz="1100" b="1" smtClean="0"/>
              <a:t>ong-term anticoagulant therap</a:t>
            </a:r>
            <a:r>
              <a:rPr lang="en-US" sz="1100" b="1" smtClean="0">
                <a:solidFill>
                  <a:schemeClr val="accent1"/>
                </a:solidFill>
              </a:rPr>
              <a:t>Y</a:t>
            </a:r>
          </a:p>
          <a:p>
            <a:pPr marL="177800" indent="-177800" eaLnBrk="1" hangingPunct="1">
              <a:spcAft>
                <a:spcPct val="0"/>
              </a:spcAft>
              <a:buFontTx/>
              <a:buChar char="•"/>
            </a:pPr>
            <a:r>
              <a:rPr lang="en-US" smtClean="0"/>
              <a:t>The final part of this presentation looks in detail at the landmark RE-LY</a:t>
            </a:r>
            <a:r>
              <a:rPr lang="en-US" baseline="30000" smtClean="0"/>
              <a:t>®</a:t>
            </a:r>
            <a:r>
              <a:rPr lang="en-US" smtClean="0"/>
              <a:t> study</a:t>
            </a:r>
            <a:r>
              <a:rPr lang="en-US" baseline="30000" smtClean="0"/>
              <a:t>1</a:t>
            </a:r>
            <a:r>
              <a:rPr lang="en-US" smtClean="0"/>
              <a:t>, which compared dabigatran etexilate with warfarin for stroke prevention in patients with AF, including:</a:t>
            </a:r>
          </a:p>
          <a:p>
            <a:pPr marL="539750" lvl="1" indent="-182563" eaLnBrk="1" hangingPunct="1">
              <a:spcAft>
                <a:spcPct val="0"/>
              </a:spcAft>
              <a:buFontTx/>
              <a:buChar char="•"/>
            </a:pPr>
            <a:r>
              <a:rPr lang="en-US" sz="900" smtClean="0"/>
              <a:t>study design</a:t>
            </a:r>
          </a:p>
          <a:p>
            <a:pPr marL="539750" lvl="1" indent="-182563" eaLnBrk="1" hangingPunct="1">
              <a:spcAft>
                <a:spcPct val="0"/>
              </a:spcAft>
              <a:buFontTx/>
              <a:buChar char="•"/>
            </a:pPr>
            <a:r>
              <a:rPr lang="en-US" sz="900" smtClean="0"/>
              <a:t>patient characteristics</a:t>
            </a:r>
          </a:p>
          <a:p>
            <a:pPr marL="539750" lvl="1" indent="-182563" eaLnBrk="1" hangingPunct="1">
              <a:spcAft>
                <a:spcPct val="0"/>
              </a:spcAft>
              <a:buFontTx/>
              <a:buChar char="•"/>
            </a:pPr>
            <a:r>
              <a:rPr lang="en-US" sz="900" smtClean="0"/>
              <a:t>efficacy results</a:t>
            </a:r>
          </a:p>
          <a:p>
            <a:pPr marL="539750" lvl="1" indent="-182563" eaLnBrk="1" hangingPunct="1">
              <a:spcAft>
                <a:spcPct val="40000"/>
              </a:spcAft>
              <a:buFontTx/>
              <a:buChar char="•"/>
            </a:pPr>
            <a:r>
              <a:rPr lang="en-US" sz="900" smtClean="0"/>
              <a:t>safety results.</a:t>
            </a:r>
          </a:p>
          <a:p>
            <a:pPr marL="177800" indent="-177800" eaLnBrk="1" hangingPunct="1">
              <a:spcAft>
                <a:spcPct val="40000"/>
              </a:spcAft>
              <a:buFontTx/>
              <a:buChar char="•"/>
            </a:pPr>
            <a:r>
              <a:rPr lang="en-US" smtClean="0"/>
              <a:t>When presenting the following slides, it should be noted that </a:t>
            </a:r>
            <a:r>
              <a:rPr lang="en-GB" smtClean="0"/>
              <a:t>dabigatran etexilate is currently in clinical development and not licensed for clinical use in stroke prevention for patients with AF.</a:t>
            </a:r>
          </a:p>
          <a:p>
            <a:pPr marL="539750" lvl="1" indent="-182563" eaLnBrk="1" hangingPunct="1"/>
            <a:endParaRPr lang="en-US" smtClean="0"/>
          </a:p>
          <a:p>
            <a:pPr marL="177800" indent="-177800" eaLnBrk="1" hangingPunct="1"/>
            <a:r>
              <a:rPr lang="en-US" sz="900" b="1" smtClean="0">
                <a:solidFill>
                  <a:srgbClr val="24A0EC"/>
                </a:solidFill>
              </a:rPr>
              <a:t>References</a:t>
            </a:r>
          </a:p>
          <a:p>
            <a:pPr marL="177800" indent="-177800" eaLnBrk="1" hangingPunct="1">
              <a:buFontTx/>
              <a:buAutoNum type="arabicPeriod"/>
            </a:pPr>
            <a:r>
              <a:rPr lang="en-US" sz="900" smtClean="0">
                <a:solidFill>
                  <a:srgbClr val="24A0EC"/>
                </a:solidFill>
              </a:rPr>
              <a:t>Connolly SJ, Ezekowitz MD, Yusuf S, et al. Dabigatran versus warfarin in patients with atrial fibrillation. </a:t>
            </a:r>
            <a:r>
              <a:rPr lang="en-US" sz="900" i="1" smtClean="0">
                <a:solidFill>
                  <a:srgbClr val="24A0EC"/>
                </a:solidFill>
              </a:rPr>
              <a:t>N Engl J Med</a:t>
            </a:r>
            <a:r>
              <a:rPr lang="en-US" sz="900" smtClean="0">
                <a:solidFill>
                  <a:srgbClr val="24A0EC"/>
                </a:solidFill>
              </a:rPr>
              <a:t> 2009;361:1139–1151.</a:t>
            </a:r>
            <a:endParaRPr lang="en-GB" sz="900" smtClean="0">
              <a:solidFill>
                <a:srgbClr val="24A0EC"/>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Rot="1" noChangeAspect="1" noChangeArrowheads="1" noTextEdit="1"/>
          </p:cNvSpPr>
          <p:nvPr>
            <p:ph type="sldImg"/>
          </p:nvPr>
        </p:nvSpPr>
        <p:spPr>
          <a:xfrm>
            <a:off x="1119717" y="344091"/>
            <a:ext cx="6906683" cy="2913459"/>
          </a:xfrm>
          <a:ln>
            <a:solidFill>
              <a:srgbClr val="000000"/>
            </a:solidFill>
          </a:ln>
        </p:spPr>
      </p:sp>
      <p:sp>
        <p:nvSpPr>
          <p:cNvPr id="96259" name="Rectangle 6"/>
          <p:cNvSpPr>
            <a:spLocks noGrp="1" noChangeArrowheads="1"/>
          </p:cNvSpPr>
          <p:nvPr>
            <p:ph type="body" idx="1"/>
          </p:nvPr>
        </p:nvSpPr>
        <p:spPr>
          <a:xfrm>
            <a:off x="793753" y="3429565"/>
            <a:ext cx="7556500" cy="3083897"/>
          </a:xfrm>
          <a:noFill/>
          <a:ln/>
        </p:spPr>
        <p:txBody>
          <a:bodyPr lIns="95021" tIns="47512" rIns="95021" bIns="47512"/>
          <a:lstStyle/>
          <a:p>
            <a:pPr marL="177800" indent="-177800" eaLnBrk="1" hangingPunct="1">
              <a:spcBef>
                <a:spcPct val="0"/>
              </a:spcBef>
              <a:spcAft>
                <a:spcPct val="60000"/>
              </a:spcAft>
            </a:pPr>
            <a:r>
              <a:rPr lang="en-GB" sz="1100" b="1" smtClean="0">
                <a:solidFill>
                  <a:schemeClr val="accent1"/>
                </a:solidFill>
                <a:latin typeface="Arial" pitchFamily="34" charset="0"/>
              </a:rPr>
              <a:t>RE-LY</a:t>
            </a:r>
            <a:r>
              <a:rPr lang="en-GB" sz="1100" b="1" baseline="30000" smtClean="0">
                <a:solidFill>
                  <a:schemeClr val="accent1"/>
                </a:solidFill>
                <a:latin typeface="Arial" pitchFamily="34" charset="0"/>
              </a:rPr>
              <a:t>®</a:t>
            </a:r>
            <a:r>
              <a:rPr lang="en-GB" sz="1100" b="1" smtClean="0">
                <a:latin typeface="Arial" pitchFamily="34" charset="0"/>
              </a:rPr>
              <a:t> – </a:t>
            </a:r>
            <a:r>
              <a:rPr lang="en-US" sz="1100" b="1" smtClean="0">
                <a:latin typeface="Arial" pitchFamily="34" charset="0"/>
              </a:rPr>
              <a:t>Rate of stroke or SSE</a:t>
            </a:r>
          </a:p>
          <a:p>
            <a:pPr marL="177800" indent="-177800" eaLnBrk="1" hangingPunct="1">
              <a:spcBef>
                <a:spcPct val="0"/>
              </a:spcBef>
              <a:buFontTx/>
              <a:buChar char="•"/>
            </a:pPr>
            <a:r>
              <a:rPr lang="en-US" smtClean="0">
                <a:latin typeface="Arial" pitchFamily="34" charset="0"/>
              </a:rPr>
              <a:t>This slide shows the absolute event rates for the primary endpoint of stroke or SSE from the three treatment arms of the RE-LY</a:t>
            </a:r>
            <a:r>
              <a:rPr lang="en-US" baseline="30000" smtClean="0">
                <a:latin typeface="Arial" pitchFamily="34" charset="0"/>
              </a:rPr>
              <a:t>®</a:t>
            </a:r>
            <a:r>
              <a:rPr lang="en-US" smtClean="0">
                <a:latin typeface="Arial" pitchFamily="34" charset="0"/>
              </a:rPr>
              <a:t> study:</a:t>
            </a:r>
            <a:r>
              <a:rPr lang="en-US" baseline="30000" smtClean="0">
                <a:latin typeface="Arial" pitchFamily="34" charset="0"/>
              </a:rPr>
              <a:t>1</a:t>
            </a:r>
          </a:p>
          <a:p>
            <a:pPr marL="539750" lvl="1" indent="-177800" eaLnBrk="1" hangingPunct="1">
              <a:spcBef>
                <a:spcPct val="0"/>
              </a:spcBef>
              <a:buFontTx/>
              <a:buChar char="•"/>
            </a:pPr>
            <a:r>
              <a:rPr lang="en-US" sz="900" smtClean="0">
                <a:latin typeface="Arial" pitchFamily="34" charset="0"/>
              </a:rPr>
              <a:t>Dabigatran etexilate 150 mg BID = 1.11% per year</a:t>
            </a:r>
          </a:p>
          <a:p>
            <a:pPr marL="539750" lvl="1" indent="-177800" eaLnBrk="1" hangingPunct="1">
              <a:spcBef>
                <a:spcPct val="0"/>
              </a:spcBef>
              <a:buFontTx/>
              <a:buChar char="•"/>
            </a:pPr>
            <a:r>
              <a:rPr lang="en-US" sz="900" smtClean="0">
                <a:latin typeface="Arial" pitchFamily="34" charset="0"/>
              </a:rPr>
              <a:t>Dabigatran etexilate 110 mg BID = 1.54% per year</a:t>
            </a:r>
          </a:p>
          <a:p>
            <a:pPr marL="539750" lvl="1" indent="-177800" eaLnBrk="1" hangingPunct="1">
              <a:spcBef>
                <a:spcPct val="0"/>
              </a:spcBef>
              <a:buFontTx/>
              <a:buChar char="•"/>
            </a:pPr>
            <a:r>
              <a:rPr lang="en-US" sz="900" smtClean="0">
                <a:latin typeface="Arial" pitchFamily="34" charset="0"/>
              </a:rPr>
              <a:t>Warfarin = 1.71% per year.</a:t>
            </a:r>
          </a:p>
          <a:p>
            <a:pPr marL="177800" indent="-177800" eaLnBrk="1" hangingPunct="1">
              <a:spcBef>
                <a:spcPct val="0"/>
              </a:spcBef>
              <a:buFontTx/>
              <a:buChar char="•"/>
            </a:pPr>
            <a:r>
              <a:rPr lang="en-US" smtClean="0">
                <a:latin typeface="Arial" pitchFamily="34" charset="0"/>
              </a:rPr>
              <a:t>Both doses of dabigatran etexilate were non-inferior to warfarin (P&lt;0.001).</a:t>
            </a:r>
            <a:r>
              <a:rPr lang="en-US" baseline="30000" smtClean="0">
                <a:latin typeface="Arial" pitchFamily="34" charset="0"/>
              </a:rPr>
              <a:t>1</a:t>
            </a:r>
            <a:endParaRPr lang="en-US" smtClean="0">
              <a:latin typeface="Arial" pitchFamily="34" charset="0"/>
            </a:endParaRPr>
          </a:p>
          <a:p>
            <a:pPr marL="177800" indent="-177800" eaLnBrk="1" hangingPunct="1">
              <a:spcBef>
                <a:spcPct val="0"/>
              </a:spcBef>
              <a:buFontTx/>
              <a:buChar char="•"/>
            </a:pPr>
            <a:r>
              <a:rPr lang="en-US" smtClean="0">
                <a:latin typeface="Arial" pitchFamily="34" charset="0"/>
              </a:rPr>
              <a:t>In addition, dabigatran 150 mg BID demonstrated superiority, reducing the risk of stroke or SSE by 35% compared with warfarin.</a:t>
            </a:r>
            <a:r>
              <a:rPr lang="en-US" baseline="30000" smtClean="0">
                <a:latin typeface="Arial" pitchFamily="34" charset="0"/>
              </a:rPr>
              <a:t>1</a:t>
            </a:r>
          </a:p>
          <a:p>
            <a:pPr marL="539750" lvl="1" indent="-177800" eaLnBrk="1" hangingPunct="1">
              <a:spcBef>
                <a:spcPct val="0"/>
              </a:spcBef>
            </a:pPr>
            <a:endParaRPr lang="en-US" sz="900" smtClean="0">
              <a:latin typeface="Arial" pitchFamily="34" charset="0"/>
            </a:endParaRPr>
          </a:p>
          <a:p>
            <a:pPr marL="177800" indent="-177800" eaLnBrk="1" hangingPunct="1">
              <a:spcBef>
                <a:spcPct val="0"/>
              </a:spcBef>
            </a:pPr>
            <a:r>
              <a:rPr lang="en-US" sz="900" b="1" smtClean="0">
                <a:solidFill>
                  <a:srgbClr val="24A0EC"/>
                </a:solidFill>
                <a:latin typeface="Arial" pitchFamily="34" charset="0"/>
              </a:rPr>
              <a:t>References</a:t>
            </a:r>
          </a:p>
          <a:p>
            <a:pPr marL="177800" indent="-177800" eaLnBrk="1" hangingPunct="1">
              <a:buFontTx/>
              <a:buAutoNum type="arabicPeriod"/>
            </a:pPr>
            <a:r>
              <a:rPr lang="en-US" sz="900" smtClean="0">
                <a:solidFill>
                  <a:srgbClr val="24A0EC"/>
                </a:solidFill>
                <a:latin typeface="Arial" pitchFamily="34" charset="0"/>
              </a:rPr>
              <a:t>Connolly SJ, Ezekowitz MD, Yusuf S, et al. </a:t>
            </a:r>
            <a:r>
              <a:rPr lang="en-GB" sz="900" smtClean="0">
                <a:solidFill>
                  <a:srgbClr val="24A0EC"/>
                </a:solidFill>
                <a:latin typeface="Arial" pitchFamily="34" charset="0"/>
              </a:rPr>
              <a:t>Newly identified events in the RE-LY trial. N Engl J Med 2010;363:1875–1876.</a:t>
            </a:r>
            <a:endParaRPr lang="en-US" sz="900" smtClean="0">
              <a:solidFill>
                <a:srgbClr val="24A0EC"/>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Rot="1" noChangeAspect="1" noChangeArrowheads="1" noTextEdit="1"/>
          </p:cNvSpPr>
          <p:nvPr>
            <p:ph type="sldImg"/>
          </p:nvPr>
        </p:nvSpPr>
        <p:spPr>
          <a:xfrm>
            <a:off x="1119717" y="344091"/>
            <a:ext cx="6906683" cy="2913459"/>
          </a:xfrm>
          <a:ln>
            <a:solidFill>
              <a:srgbClr val="000000"/>
            </a:solidFill>
          </a:ln>
        </p:spPr>
      </p:sp>
      <p:sp>
        <p:nvSpPr>
          <p:cNvPr id="98307" name="Rectangle 6"/>
          <p:cNvSpPr>
            <a:spLocks noGrp="1" noChangeArrowheads="1"/>
          </p:cNvSpPr>
          <p:nvPr>
            <p:ph type="body" idx="1"/>
          </p:nvPr>
        </p:nvSpPr>
        <p:spPr>
          <a:xfrm>
            <a:off x="793753" y="3429565"/>
            <a:ext cx="7556500" cy="3083897"/>
          </a:xfrm>
          <a:noFill/>
          <a:ln/>
        </p:spPr>
        <p:txBody>
          <a:bodyPr lIns="95021" tIns="47512" rIns="95021" bIns="47512"/>
          <a:lstStyle/>
          <a:p>
            <a:pPr marL="177800" indent="-177800" eaLnBrk="1" hangingPunct="1">
              <a:spcAft>
                <a:spcPct val="60000"/>
              </a:spcAft>
            </a:pPr>
            <a:r>
              <a:rPr lang="en-GB" sz="1100" b="1" dirty="0" smtClean="0">
                <a:solidFill>
                  <a:schemeClr val="accent1"/>
                </a:solidFill>
                <a:latin typeface="Arial" pitchFamily="34" charset="0"/>
              </a:rPr>
              <a:t>RE-LY</a:t>
            </a:r>
            <a:r>
              <a:rPr lang="en-GB" sz="1100" b="1" baseline="30000" dirty="0" smtClean="0">
                <a:solidFill>
                  <a:schemeClr val="accent1"/>
                </a:solidFill>
                <a:latin typeface="Arial" pitchFamily="34" charset="0"/>
              </a:rPr>
              <a:t>®</a:t>
            </a:r>
            <a:r>
              <a:rPr lang="en-GB" sz="1100" b="1" dirty="0" smtClean="0">
                <a:latin typeface="Arial" pitchFamily="34" charset="0"/>
              </a:rPr>
              <a:t> – </a:t>
            </a:r>
            <a:r>
              <a:rPr lang="de-DE" sz="1100" b="1" dirty="0" smtClean="0">
                <a:latin typeface="Arial" pitchFamily="34" charset="0"/>
              </a:rPr>
              <a:t>Haemorrhagic stroke</a:t>
            </a:r>
          </a:p>
          <a:p>
            <a:pPr marL="177800" indent="-177800" eaLnBrk="1" hangingPunct="1">
              <a:spcAft>
                <a:spcPct val="40000"/>
              </a:spcAft>
              <a:buFontTx/>
              <a:buChar char="•"/>
            </a:pPr>
            <a:r>
              <a:rPr lang="de-DE" dirty="0" smtClean="0">
                <a:latin typeface="Arial" pitchFamily="34" charset="0"/>
              </a:rPr>
              <a:t>Intracranial bleeding, and especially haemorrhagic stroke, is the most devastating complication of VKA therapy.</a:t>
            </a:r>
            <a:r>
              <a:rPr lang="de-DE" baseline="30000" dirty="0" smtClean="0">
                <a:latin typeface="Arial" pitchFamily="34" charset="0"/>
              </a:rPr>
              <a:t>1</a:t>
            </a:r>
            <a:endParaRPr lang="de-DE" dirty="0" smtClean="0">
              <a:latin typeface="Arial" pitchFamily="34" charset="0"/>
            </a:endParaRPr>
          </a:p>
          <a:p>
            <a:pPr marL="177800" indent="-177800" eaLnBrk="1" hangingPunct="1">
              <a:buFontTx/>
              <a:buChar char="•"/>
            </a:pPr>
            <a:r>
              <a:rPr lang="de-DE" dirty="0" smtClean="0">
                <a:latin typeface="Arial" pitchFamily="34" charset="0"/>
              </a:rPr>
              <a:t>As this slide shows, both dosages of dabigatran etexilate dramatically reduced the risk of haemorrhagic stroke compared with warfarin:</a:t>
            </a:r>
            <a:r>
              <a:rPr lang="de-DE" baseline="30000" dirty="0" smtClean="0">
                <a:latin typeface="Arial" pitchFamily="34" charset="0"/>
              </a:rPr>
              <a:t>1</a:t>
            </a:r>
          </a:p>
          <a:p>
            <a:pPr marL="539750" lvl="1" indent="-177800" eaLnBrk="1" hangingPunct="1">
              <a:buFontTx/>
              <a:buChar char="•"/>
            </a:pPr>
            <a:r>
              <a:rPr lang="de-DE" sz="900" dirty="0" smtClean="0">
                <a:latin typeface="Arial" pitchFamily="34" charset="0"/>
              </a:rPr>
              <a:t>Dabigatran etexilate 150 mg BID: 74% reduction (relative risk = 0.26 [95% CI: 0.14–0.49], P&lt;0.001)</a:t>
            </a:r>
          </a:p>
          <a:p>
            <a:pPr marL="539750" lvl="1" indent="-177800" eaLnBrk="1" hangingPunct="1">
              <a:buFontTx/>
              <a:buChar char="•"/>
            </a:pPr>
            <a:r>
              <a:rPr lang="de-DE" sz="900" dirty="0" smtClean="0">
                <a:latin typeface="Arial" pitchFamily="34" charset="0"/>
              </a:rPr>
              <a:t>Dabigatran etexilate 110 mg BID: 69% reduction (relative risk = 0.31 [95% CI: 0.17–0.56], P&lt;0.001).</a:t>
            </a:r>
          </a:p>
          <a:p>
            <a:pPr marL="177800" indent="-177800" eaLnBrk="1" hangingPunct="1">
              <a:spcAft>
                <a:spcPct val="40000"/>
              </a:spcAft>
              <a:buFontTx/>
              <a:buChar char="•"/>
            </a:pPr>
            <a:r>
              <a:rPr lang="de-DE" dirty="0" smtClean="0">
                <a:latin typeface="Arial" pitchFamily="34" charset="0"/>
              </a:rPr>
              <a:t>Therefore, the superior efficacy of dabigatran etexilate 150 mg BID over warfarin for prevention of stroke and systemic embolism does not come at the cost of an increased risk of haemorrhagic stroke.</a:t>
            </a:r>
            <a:r>
              <a:rPr lang="de-DE" baseline="30000" dirty="0" smtClean="0">
                <a:latin typeface="Arial" pitchFamily="34" charset="0"/>
              </a:rPr>
              <a:t>1</a:t>
            </a:r>
            <a:endParaRPr lang="de-DE" dirty="0" smtClean="0">
              <a:latin typeface="Arial" pitchFamily="34" charset="0"/>
            </a:endParaRPr>
          </a:p>
          <a:p>
            <a:pPr marL="177800" indent="-177800" eaLnBrk="1" hangingPunct="1">
              <a:buFontTx/>
              <a:buChar char="•"/>
            </a:pPr>
            <a:r>
              <a:rPr lang="de-DE" dirty="0" smtClean="0">
                <a:latin typeface="Arial" pitchFamily="34" charset="0"/>
              </a:rPr>
              <a:t>The combination of at least comparable efficacy in preventing strokes with a marked reduction in the risk of haemorrhagic stroke with dabigatran etexilate</a:t>
            </a:r>
            <a:r>
              <a:rPr lang="de-DE" baseline="30000" dirty="0" smtClean="0">
                <a:latin typeface="Arial" pitchFamily="34" charset="0"/>
              </a:rPr>
              <a:t>1</a:t>
            </a:r>
            <a:r>
              <a:rPr lang="de-DE" dirty="0" smtClean="0">
                <a:latin typeface="Arial" pitchFamily="34" charset="0"/>
              </a:rPr>
              <a:t> represents an important benefit compared with warfarin, given the often severe and potentially life-threatening consequences of this complication.</a:t>
            </a:r>
          </a:p>
          <a:p>
            <a:pPr marL="177800" indent="-177800" eaLnBrk="1" hangingPunct="1"/>
            <a:endParaRPr lang="de-DE" dirty="0" smtClean="0">
              <a:latin typeface="Arial" pitchFamily="34" charset="0"/>
            </a:endParaRPr>
          </a:p>
          <a:p>
            <a:pPr marL="177800" indent="-177800" eaLnBrk="1" hangingPunct="1"/>
            <a:r>
              <a:rPr lang="de-DE" sz="900" b="1" dirty="0" smtClean="0">
                <a:solidFill>
                  <a:srgbClr val="24A0EC"/>
                </a:solidFill>
                <a:latin typeface="Arial" pitchFamily="34" charset="0"/>
              </a:rPr>
              <a:t>Reference</a:t>
            </a:r>
          </a:p>
          <a:p>
            <a:pPr marL="177800" indent="-177800" eaLnBrk="1" hangingPunct="1">
              <a:buFontTx/>
              <a:buAutoNum type="arabicPeriod"/>
            </a:pPr>
            <a:r>
              <a:rPr lang="en-US" sz="900" dirty="0" smtClean="0">
                <a:solidFill>
                  <a:srgbClr val="24A0EC"/>
                </a:solidFill>
                <a:latin typeface="Arial" pitchFamily="34" charset="0"/>
              </a:rPr>
              <a:t>Connolly SJ, </a:t>
            </a:r>
            <a:r>
              <a:rPr lang="en-US" sz="900" dirty="0" err="1" smtClean="0">
                <a:solidFill>
                  <a:srgbClr val="24A0EC"/>
                </a:solidFill>
                <a:latin typeface="Arial" pitchFamily="34" charset="0"/>
              </a:rPr>
              <a:t>Ezekowitz</a:t>
            </a:r>
            <a:r>
              <a:rPr lang="en-US" sz="900" dirty="0" smtClean="0">
                <a:solidFill>
                  <a:srgbClr val="24A0EC"/>
                </a:solidFill>
                <a:latin typeface="Arial" pitchFamily="34" charset="0"/>
              </a:rPr>
              <a:t> MD, Yusuf S, et al. </a:t>
            </a:r>
            <a:r>
              <a:rPr lang="en-GB" sz="900" dirty="0" smtClean="0">
                <a:solidFill>
                  <a:srgbClr val="24A0EC"/>
                </a:solidFill>
                <a:latin typeface="Arial" pitchFamily="34" charset="0"/>
              </a:rPr>
              <a:t>Newly identified events in the RE-LY trial. </a:t>
            </a:r>
            <a:r>
              <a:rPr lang="en-GB" sz="900" i="1" dirty="0" smtClean="0">
                <a:solidFill>
                  <a:srgbClr val="24A0EC"/>
                </a:solidFill>
                <a:latin typeface="Arial" pitchFamily="34" charset="0"/>
              </a:rPr>
              <a:t>N </a:t>
            </a:r>
            <a:r>
              <a:rPr lang="en-GB" sz="900" i="1" dirty="0" err="1" smtClean="0">
                <a:solidFill>
                  <a:srgbClr val="24A0EC"/>
                </a:solidFill>
                <a:latin typeface="Arial" pitchFamily="34" charset="0"/>
              </a:rPr>
              <a:t>Engl</a:t>
            </a:r>
            <a:r>
              <a:rPr lang="en-GB" sz="900" i="1" dirty="0" smtClean="0">
                <a:solidFill>
                  <a:srgbClr val="24A0EC"/>
                </a:solidFill>
                <a:latin typeface="Arial" pitchFamily="34" charset="0"/>
              </a:rPr>
              <a:t> J Med </a:t>
            </a:r>
            <a:r>
              <a:rPr lang="en-GB" sz="900" dirty="0" smtClean="0">
                <a:solidFill>
                  <a:srgbClr val="24A0EC"/>
                </a:solidFill>
                <a:latin typeface="Arial" pitchFamily="34" charset="0"/>
              </a:rPr>
              <a:t>2010;363:1875–1876.</a:t>
            </a:r>
            <a:endParaRPr lang="en-US" sz="900" dirty="0" smtClean="0">
              <a:solidFill>
                <a:srgbClr val="24A0EC"/>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Rot="1" noChangeAspect="1" noChangeArrowheads="1" noTextEdit="1"/>
          </p:cNvSpPr>
          <p:nvPr>
            <p:ph type="sldImg"/>
          </p:nvPr>
        </p:nvSpPr>
        <p:spPr>
          <a:xfrm>
            <a:off x="1119717" y="344091"/>
            <a:ext cx="6906683" cy="2913459"/>
          </a:xfrm>
          <a:ln>
            <a:solidFill>
              <a:srgbClr val="000000"/>
            </a:solidFill>
          </a:ln>
        </p:spPr>
      </p:sp>
      <p:sp>
        <p:nvSpPr>
          <p:cNvPr id="105475" name="Rectangle 6"/>
          <p:cNvSpPr>
            <a:spLocks noGrp="1" noChangeArrowheads="1"/>
          </p:cNvSpPr>
          <p:nvPr>
            <p:ph type="body" idx="1"/>
          </p:nvPr>
        </p:nvSpPr>
        <p:spPr>
          <a:xfrm>
            <a:off x="793753" y="3429565"/>
            <a:ext cx="7556500" cy="3083897"/>
          </a:xfrm>
          <a:noFill/>
          <a:ln/>
        </p:spPr>
        <p:txBody>
          <a:bodyPr lIns="95021" tIns="47512" rIns="95021" bIns="47512"/>
          <a:lstStyle/>
          <a:p>
            <a:pPr marL="177800" indent="-177800" eaLnBrk="1" hangingPunct="1">
              <a:lnSpc>
                <a:spcPct val="80000"/>
              </a:lnSpc>
              <a:spcAft>
                <a:spcPct val="60000"/>
              </a:spcAft>
            </a:pPr>
            <a:r>
              <a:rPr lang="en-GB" sz="1100" b="1" smtClean="0">
                <a:solidFill>
                  <a:schemeClr val="accent1"/>
                </a:solidFill>
                <a:latin typeface="Arial" pitchFamily="34" charset="0"/>
              </a:rPr>
              <a:t>RE-LY</a:t>
            </a:r>
            <a:r>
              <a:rPr lang="en-GB" sz="1100" b="1" baseline="30000" smtClean="0">
                <a:solidFill>
                  <a:schemeClr val="accent1"/>
                </a:solidFill>
                <a:latin typeface="Arial" pitchFamily="34" charset="0"/>
              </a:rPr>
              <a:t>®</a:t>
            </a:r>
            <a:r>
              <a:rPr lang="en-GB" sz="1100" b="1" smtClean="0">
                <a:latin typeface="Arial" pitchFamily="34" charset="0"/>
              </a:rPr>
              <a:t> – </a:t>
            </a:r>
            <a:r>
              <a:rPr lang="en-US" sz="1100" b="1" smtClean="0">
                <a:latin typeface="Arial" pitchFamily="34" charset="0"/>
              </a:rPr>
              <a:t>Life-threatening bleeding rates</a:t>
            </a:r>
          </a:p>
          <a:p>
            <a:pPr marL="177800" indent="-177800" eaLnBrk="1" hangingPunct="1">
              <a:lnSpc>
                <a:spcPct val="80000"/>
              </a:lnSpc>
              <a:buFontTx/>
              <a:buChar char="•"/>
            </a:pPr>
            <a:r>
              <a:rPr lang="en-US" smtClean="0">
                <a:latin typeface="Arial" pitchFamily="34" charset="0"/>
              </a:rPr>
              <a:t>Rates of life-threatening bleeding in RE-LY</a:t>
            </a:r>
            <a:r>
              <a:rPr lang="en-US" baseline="30000" smtClean="0">
                <a:latin typeface="Arial" pitchFamily="34" charset="0"/>
              </a:rPr>
              <a:t>®</a:t>
            </a:r>
            <a:r>
              <a:rPr lang="en-US" smtClean="0">
                <a:latin typeface="Arial" pitchFamily="34" charset="0"/>
              </a:rPr>
              <a:t> were:</a:t>
            </a:r>
            <a:r>
              <a:rPr lang="en-US" baseline="30000" smtClean="0">
                <a:latin typeface="Arial" pitchFamily="34" charset="0"/>
              </a:rPr>
              <a:t>1</a:t>
            </a:r>
          </a:p>
          <a:p>
            <a:pPr marL="539750" lvl="1" indent="-177800" eaLnBrk="1" hangingPunct="1">
              <a:lnSpc>
                <a:spcPct val="80000"/>
              </a:lnSpc>
              <a:buFontTx/>
              <a:buChar char="•"/>
            </a:pPr>
            <a:r>
              <a:rPr lang="en-US" sz="900" smtClean="0">
                <a:latin typeface="Arial" pitchFamily="34" charset="0"/>
              </a:rPr>
              <a:t>dabigatran etexilate 150 mg BID = 1.49% per year</a:t>
            </a:r>
          </a:p>
          <a:p>
            <a:pPr marL="539750" lvl="1" indent="-177800" eaLnBrk="1" hangingPunct="1">
              <a:lnSpc>
                <a:spcPct val="80000"/>
              </a:lnSpc>
              <a:buFontTx/>
              <a:buChar char="•"/>
            </a:pPr>
            <a:r>
              <a:rPr lang="en-US" sz="900" smtClean="0">
                <a:latin typeface="Arial" pitchFamily="34" charset="0"/>
              </a:rPr>
              <a:t>dabigatran etexilate 110 mg BID = 1.24% per year</a:t>
            </a:r>
          </a:p>
          <a:p>
            <a:pPr marL="539750" lvl="1" indent="-177800" eaLnBrk="1" hangingPunct="1">
              <a:lnSpc>
                <a:spcPct val="80000"/>
              </a:lnSpc>
              <a:buFontTx/>
              <a:buChar char="•"/>
            </a:pPr>
            <a:r>
              <a:rPr lang="en-US" sz="900" smtClean="0">
                <a:latin typeface="Arial" pitchFamily="34" charset="0"/>
              </a:rPr>
              <a:t>warfarin = 1.85% per year.</a:t>
            </a:r>
          </a:p>
          <a:p>
            <a:pPr marL="177800" indent="-177800" eaLnBrk="1" hangingPunct="1">
              <a:lnSpc>
                <a:spcPct val="80000"/>
              </a:lnSpc>
              <a:buFontTx/>
              <a:buChar char="•"/>
            </a:pPr>
            <a:r>
              <a:rPr lang="en-US" smtClean="0">
                <a:latin typeface="Arial" pitchFamily="34" charset="0"/>
              </a:rPr>
              <a:t>Both doses of dabigatran etexilate significantly reduced the risk of life-threatening bleeding compared with warfarin:</a:t>
            </a:r>
            <a:r>
              <a:rPr lang="en-US" baseline="30000" smtClean="0">
                <a:latin typeface="Arial" pitchFamily="34" charset="0"/>
              </a:rPr>
              <a:t>1</a:t>
            </a:r>
            <a:endParaRPr lang="en-US" smtClean="0">
              <a:latin typeface="Arial" pitchFamily="34" charset="0"/>
            </a:endParaRPr>
          </a:p>
          <a:p>
            <a:pPr marL="539750" lvl="1" indent="-177800" eaLnBrk="1" hangingPunct="1">
              <a:lnSpc>
                <a:spcPct val="80000"/>
              </a:lnSpc>
              <a:buFontTx/>
              <a:buChar char="•"/>
            </a:pPr>
            <a:r>
              <a:rPr lang="en-US" sz="900" smtClean="0">
                <a:latin typeface="Arial" pitchFamily="34" charset="0"/>
              </a:rPr>
              <a:t>dabigatran etexilate 150 mg BID = 20% reduction (relative risk = 0.80 [95% CI: 0.66–0.98], P=0.03)</a:t>
            </a:r>
          </a:p>
          <a:p>
            <a:pPr marL="539750" lvl="1" indent="-177800" eaLnBrk="1" hangingPunct="1">
              <a:lnSpc>
                <a:spcPct val="80000"/>
              </a:lnSpc>
              <a:buFontTx/>
              <a:buChar char="•"/>
            </a:pPr>
            <a:r>
              <a:rPr lang="en-US" sz="900" smtClean="0">
                <a:latin typeface="Arial" pitchFamily="34" charset="0"/>
              </a:rPr>
              <a:t>dabigatran etexilate 110 mg BID = 33% reduction (relative risk = 0.67 [95% CI: 0.54–0.82], P&lt;0.001).</a:t>
            </a:r>
          </a:p>
          <a:p>
            <a:pPr marL="177800" indent="-177800" eaLnBrk="1" hangingPunct="1">
              <a:lnSpc>
                <a:spcPct val="80000"/>
              </a:lnSpc>
              <a:buFontTx/>
              <a:buChar char="•"/>
            </a:pPr>
            <a:r>
              <a:rPr lang="en-US" smtClean="0">
                <a:latin typeface="Arial" pitchFamily="34" charset="0"/>
              </a:rPr>
              <a:t>Life-threatening bleeding was a subcategory of</a:t>
            </a:r>
            <a:r>
              <a:rPr lang="en-US" b="1" smtClean="0">
                <a:latin typeface="Arial" pitchFamily="34" charset="0"/>
              </a:rPr>
              <a:t> </a:t>
            </a:r>
            <a:r>
              <a:rPr lang="en-US" smtClean="0">
                <a:latin typeface="Arial" pitchFamily="34" charset="0"/>
              </a:rPr>
              <a:t>major</a:t>
            </a:r>
            <a:r>
              <a:rPr lang="en-US" b="1" smtClean="0">
                <a:latin typeface="Arial" pitchFamily="34" charset="0"/>
              </a:rPr>
              <a:t> </a:t>
            </a:r>
            <a:r>
              <a:rPr lang="en-US" smtClean="0">
                <a:latin typeface="Arial" pitchFamily="34" charset="0"/>
              </a:rPr>
              <a:t>bleeding that comprised any of:</a:t>
            </a:r>
            <a:r>
              <a:rPr lang="en-US" baseline="30000" smtClean="0">
                <a:latin typeface="Arial" pitchFamily="34" charset="0"/>
              </a:rPr>
              <a:t>2</a:t>
            </a:r>
            <a:endParaRPr lang="en-US" smtClean="0">
              <a:latin typeface="Arial" pitchFamily="34" charset="0"/>
            </a:endParaRPr>
          </a:p>
          <a:p>
            <a:pPr marL="539750" lvl="1" indent="-177800" eaLnBrk="1" hangingPunct="1">
              <a:lnSpc>
                <a:spcPct val="80000"/>
              </a:lnSpc>
              <a:buFontTx/>
              <a:buChar char="•"/>
            </a:pPr>
            <a:r>
              <a:rPr lang="en-US" sz="900" smtClean="0">
                <a:latin typeface="Arial" pitchFamily="34" charset="0"/>
              </a:rPr>
              <a:t>fatal bleeding</a:t>
            </a:r>
          </a:p>
          <a:p>
            <a:pPr marL="539750" lvl="1" indent="-177800" eaLnBrk="1" hangingPunct="1">
              <a:lnSpc>
                <a:spcPct val="80000"/>
              </a:lnSpc>
              <a:buFontTx/>
              <a:buChar char="•"/>
            </a:pPr>
            <a:r>
              <a:rPr lang="en-US" sz="900" smtClean="0">
                <a:latin typeface="Arial" pitchFamily="34" charset="0"/>
              </a:rPr>
              <a:t>symptomatic intracranial bleeding</a:t>
            </a:r>
          </a:p>
          <a:p>
            <a:pPr marL="539750" lvl="1" indent="-177800" eaLnBrk="1" hangingPunct="1">
              <a:lnSpc>
                <a:spcPct val="80000"/>
              </a:lnSpc>
              <a:buFontTx/>
              <a:buChar char="•"/>
            </a:pPr>
            <a:r>
              <a:rPr lang="en-US" sz="900" smtClean="0">
                <a:latin typeface="Arial" pitchFamily="34" charset="0"/>
              </a:rPr>
              <a:t>bleeding with a </a:t>
            </a:r>
            <a:r>
              <a:rPr lang="en-US" sz="900" smtClean="0">
                <a:latin typeface="Arial" pitchFamily="34" charset="0"/>
                <a:sym typeface="Symbol" pitchFamily="18" charset="2"/>
              </a:rPr>
              <a:t>50 g/L decrease in haemoglobin level</a:t>
            </a:r>
          </a:p>
          <a:p>
            <a:pPr marL="539750" lvl="1" indent="-177800" eaLnBrk="1" hangingPunct="1">
              <a:lnSpc>
                <a:spcPct val="80000"/>
              </a:lnSpc>
              <a:buFontTx/>
              <a:buChar char="•"/>
            </a:pPr>
            <a:r>
              <a:rPr lang="en-US" sz="900" smtClean="0">
                <a:latin typeface="Arial" pitchFamily="34" charset="0"/>
                <a:sym typeface="Symbol" pitchFamily="18" charset="2"/>
              </a:rPr>
              <a:t>bleeding requiring transfusion of 4 units of blood or inotropic agents or necessitating surgery.</a:t>
            </a:r>
            <a:endParaRPr lang="en-US" sz="900" smtClean="0">
              <a:latin typeface="Arial" pitchFamily="34" charset="0"/>
            </a:endParaRPr>
          </a:p>
          <a:p>
            <a:pPr marL="177800" indent="-177800" eaLnBrk="1" hangingPunct="1">
              <a:lnSpc>
                <a:spcPct val="80000"/>
              </a:lnSpc>
            </a:pPr>
            <a:endParaRPr lang="en-US" smtClean="0">
              <a:latin typeface="Arial" pitchFamily="34" charset="0"/>
            </a:endParaRPr>
          </a:p>
          <a:p>
            <a:pPr marL="177800" indent="-177800" eaLnBrk="1" hangingPunct="1">
              <a:spcBef>
                <a:spcPct val="15000"/>
              </a:spcBef>
            </a:pPr>
            <a:r>
              <a:rPr lang="en-US" sz="900" b="1" smtClean="0">
                <a:solidFill>
                  <a:srgbClr val="24A0EC"/>
                </a:solidFill>
                <a:latin typeface="Arial" pitchFamily="34" charset="0"/>
              </a:rPr>
              <a:t>References</a:t>
            </a:r>
          </a:p>
          <a:p>
            <a:pPr marL="177800" indent="-177800" eaLnBrk="1" hangingPunct="1">
              <a:buFontTx/>
              <a:buAutoNum type="arabicPeriod"/>
            </a:pPr>
            <a:r>
              <a:rPr lang="en-US" sz="900" smtClean="0">
                <a:solidFill>
                  <a:srgbClr val="24A0EC"/>
                </a:solidFill>
                <a:latin typeface="Arial" pitchFamily="34" charset="0"/>
              </a:rPr>
              <a:t>Connolly SJ, Ezekowitz MD, Yusuf S, et al. </a:t>
            </a:r>
            <a:r>
              <a:rPr lang="en-GB" sz="900" smtClean="0">
                <a:solidFill>
                  <a:srgbClr val="24A0EC"/>
                </a:solidFill>
                <a:latin typeface="Arial" pitchFamily="34" charset="0"/>
              </a:rPr>
              <a:t>Newly identified events in the RE-LY trial. </a:t>
            </a:r>
            <a:r>
              <a:rPr lang="en-GB" sz="900" i="1" smtClean="0">
                <a:solidFill>
                  <a:srgbClr val="24A0EC"/>
                </a:solidFill>
                <a:latin typeface="Arial" pitchFamily="34" charset="0"/>
              </a:rPr>
              <a:t>N Engl J Med </a:t>
            </a:r>
            <a:r>
              <a:rPr lang="en-GB" sz="900" smtClean="0">
                <a:solidFill>
                  <a:srgbClr val="24A0EC"/>
                </a:solidFill>
                <a:latin typeface="Arial" pitchFamily="34" charset="0"/>
              </a:rPr>
              <a:t>2010;363:1875–1876.</a:t>
            </a:r>
            <a:endParaRPr lang="en-US" sz="900" smtClean="0">
              <a:solidFill>
                <a:srgbClr val="24A0EC"/>
              </a:solidFill>
              <a:latin typeface="Arial" pitchFamily="34" charset="0"/>
            </a:endParaRPr>
          </a:p>
          <a:p>
            <a:pPr marL="177800" indent="-177800" eaLnBrk="1" hangingPunct="1">
              <a:buFontTx/>
              <a:buAutoNum type="arabicPeriod"/>
            </a:pPr>
            <a:r>
              <a:rPr lang="en-GB" sz="900" smtClean="0">
                <a:solidFill>
                  <a:srgbClr val="24A0EC"/>
                </a:solidFill>
                <a:latin typeface="Arial" pitchFamily="34" charset="0"/>
              </a:rPr>
              <a:t>Connolly SJ, Ezekowitz MD, Yusuf S, et al. Dabigatran versus warfarin in patients with atrial fibrillation. </a:t>
            </a:r>
            <a:r>
              <a:rPr lang="en-GB" sz="900" i="1" smtClean="0">
                <a:solidFill>
                  <a:srgbClr val="24A0EC"/>
                </a:solidFill>
                <a:latin typeface="Arial" pitchFamily="34" charset="0"/>
              </a:rPr>
              <a:t>N Engl J Med </a:t>
            </a:r>
            <a:r>
              <a:rPr lang="en-GB" sz="900" smtClean="0">
                <a:solidFill>
                  <a:srgbClr val="24A0EC"/>
                </a:solidFill>
                <a:latin typeface="Arial" pitchFamily="34" charset="0"/>
              </a:rPr>
              <a:t>2009;361:1139–1151.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Rot="1" noChangeAspect="1" noChangeArrowheads="1" noTextEdit="1"/>
          </p:cNvSpPr>
          <p:nvPr>
            <p:ph type="sldImg"/>
          </p:nvPr>
        </p:nvSpPr>
        <p:spPr>
          <a:xfrm>
            <a:off x="1119717" y="344091"/>
            <a:ext cx="6906683" cy="2913459"/>
          </a:xfrm>
          <a:ln/>
        </p:spPr>
      </p:sp>
      <p:sp>
        <p:nvSpPr>
          <p:cNvPr id="101379" name="Rectangle 6"/>
          <p:cNvSpPr>
            <a:spLocks noGrp="1" noChangeArrowheads="1"/>
          </p:cNvSpPr>
          <p:nvPr>
            <p:ph type="body" idx="1"/>
          </p:nvPr>
        </p:nvSpPr>
        <p:spPr>
          <a:xfrm>
            <a:off x="793753" y="3429565"/>
            <a:ext cx="7556500" cy="3282713"/>
          </a:xfrm>
          <a:noFill/>
          <a:ln/>
        </p:spPr>
        <p:txBody>
          <a:bodyPr lIns="95021" tIns="47512" rIns="95021" bIns="47512"/>
          <a:lstStyle/>
          <a:p>
            <a:pPr marL="177800" indent="-177800" eaLnBrk="1" hangingPunct="1">
              <a:spcBef>
                <a:spcPct val="10000"/>
              </a:spcBef>
              <a:spcAft>
                <a:spcPct val="60000"/>
              </a:spcAft>
            </a:pPr>
            <a:r>
              <a:rPr lang="en-US" sz="1100" b="1" smtClean="0">
                <a:solidFill>
                  <a:schemeClr val="accent1"/>
                </a:solidFill>
                <a:latin typeface="Arial" pitchFamily="34" charset="0"/>
              </a:rPr>
              <a:t>RE-LY</a:t>
            </a:r>
            <a:r>
              <a:rPr lang="en-US" sz="1100" b="1" baseline="30000" smtClean="0">
                <a:solidFill>
                  <a:schemeClr val="accent1"/>
                </a:solidFill>
                <a:latin typeface="Arial" pitchFamily="34" charset="0"/>
              </a:rPr>
              <a:t>®</a:t>
            </a:r>
            <a:r>
              <a:rPr lang="en-US" sz="1100" b="1" smtClean="0">
                <a:latin typeface="Arial" pitchFamily="34" charset="0"/>
              </a:rPr>
              <a:t> in perspective</a:t>
            </a:r>
          </a:p>
          <a:p>
            <a:pPr marL="177800" indent="-177800" eaLnBrk="1" hangingPunct="1">
              <a:spcBef>
                <a:spcPct val="10000"/>
              </a:spcBef>
              <a:buFontTx/>
              <a:buChar char="•"/>
            </a:pPr>
            <a:r>
              <a:rPr lang="en-US" smtClean="0">
                <a:latin typeface="Arial" pitchFamily="34" charset="0"/>
              </a:rPr>
              <a:t>This slide presents the results of RE-LY</a:t>
            </a:r>
            <a:r>
              <a:rPr lang="en-US" baseline="30000" smtClean="0">
                <a:latin typeface="Arial" pitchFamily="34" charset="0"/>
              </a:rPr>
              <a:t>®</a:t>
            </a:r>
            <a:r>
              <a:rPr lang="en-US" smtClean="0">
                <a:latin typeface="Arial" pitchFamily="34" charset="0"/>
              </a:rPr>
              <a:t> in the context of other trials comparing warfarin with either placebo or other antithrombotic therapies.</a:t>
            </a:r>
            <a:r>
              <a:rPr lang="en-US" baseline="30000" smtClean="0">
                <a:latin typeface="Arial" pitchFamily="34" charset="0"/>
              </a:rPr>
              <a:t>1</a:t>
            </a:r>
            <a:endParaRPr lang="en-US" smtClean="0">
              <a:latin typeface="Arial" pitchFamily="34" charset="0"/>
            </a:endParaRPr>
          </a:p>
          <a:p>
            <a:pPr marL="177800" indent="-177800" eaLnBrk="1" hangingPunct="1">
              <a:spcBef>
                <a:spcPct val="10000"/>
              </a:spcBef>
              <a:buFontTx/>
              <a:buChar char="•"/>
            </a:pPr>
            <a:r>
              <a:rPr lang="en-US" smtClean="0">
                <a:latin typeface="Arial" pitchFamily="34" charset="0"/>
              </a:rPr>
              <a:t>Dose-adjusted warfarin can be a highly effective treatment for stroke prevention in AF, reducing the risk of stroke by 64% in a meta-analysis of clinical trials.</a:t>
            </a:r>
            <a:r>
              <a:rPr lang="en-US" baseline="30000" smtClean="0">
                <a:latin typeface="Arial" pitchFamily="34" charset="0"/>
              </a:rPr>
              <a:t>2</a:t>
            </a:r>
          </a:p>
          <a:p>
            <a:pPr marL="177800" indent="-177800" eaLnBrk="1" hangingPunct="1">
              <a:spcBef>
                <a:spcPct val="10000"/>
              </a:spcBef>
              <a:buFontTx/>
              <a:buChar char="•"/>
            </a:pPr>
            <a:r>
              <a:rPr lang="en-US" smtClean="0">
                <a:latin typeface="Arial" pitchFamily="34" charset="0"/>
              </a:rPr>
              <a:t>However, VKAs such as warfarin have important limitations that make their use challenging and can result patients receiving no or suboptimal protection, and so other treatments that might match the efficacy of warfarin but are easier to use in clinical practice have been sought.</a:t>
            </a:r>
          </a:p>
          <a:p>
            <a:pPr marL="177800" indent="-177800" eaLnBrk="1" hangingPunct="1">
              <a:spcBef>
                <a:spcPct val="10000"/>
              </a:spcBef>
              <a:buFontTx/>
              <a:buChar char="•"/>
            </a:pPr>
            <a:r>
              <a:rPr lang="en-US" smtClean="0">
                <a:latin typeface="Arial" pitchFamily="34" charset="0"/>
              </a:rPr>
              <a:t>Most of the alternative approaches that have been tested have failed to match the efficacy of dose-adjusted warfarin, including fixed, low-dose warfarin,</a:t>
            </a:r>
            <a:r>
              <a:rPr lang="en-US" baseline="30000" smtClean="0">
                <a:latin typeface="Arial" pitchFamily="34" charset="0"/>
              </a:rPr>
              <a:t>3</a:t>
            </a:r>
            <a:r>
              <a:rPr lang="en-US" smtClean="0">
                <a:latin typeface="Arial" pitchFamily="34" charset="0"/>
              </a:rPr>
              <a:t> Aspirin</a:t>
            </a:r>
            <a:r>
              <a:rPr lang="en-US" baseline="30000" smtClean="0">
                <a:latin typeface="Arial" pitchFamily="34" charset="0"/>
              </a:rPr>
              <a:t>2</a:t>
            </a:r>
            <a:r>
              <a:rPr lang="en-US" smtClean="0">
                <a:latin typeface="Arial" pitchFamily="34" charset="0"/>
              </a:rPr>
              <a:t> and dual antiplatelet therapy with Aspirin plus clopdiogrel.</a:t>
            </a:r>
            <a:r>
              <a:rPr lang="en-US" baseline="30000" smtClean="0">
                <a:latin typeface="Arial" pitchFamily="34" charset="0"/>
              </a:rPr>
              <a:t>4</a:t>
            </a:r>
          </a:p>
          <a:p>
            <a:pPr marL="177800" indent="-177800" eaLnBrk="1" hangingPunct="1">
              <a:spcBef>
                <a:spcPct val="10000"/>
              </a:spcBef>
              <a:buFontTx/>
              <a:buChar char="•"/>
            </a:pPr>
            <a:r>
              <a:rPr lang="en-US" smtClean="0">
                <a:latin typeface="Arial" pitchFamily="34" charset="0"/>
              </a:rPr>
              <a:t>The DTI ximelagatran displayed comparable efficacy to adjusted-dose warfarin,</a:t>
            </a:r>
            <a:r>
              <a:rPr lang="en-US" baseline="30000" smtClean="0">
                <a:latin typeface="Arial" pitchFamily="34" charset="0"/>
              </a:rPr>
              <a:t>5</a:t>
            </a:r>
            <a:r>
              <a:rPr lang="en-US" smtClean="0">
                <a:latin typeface="Arial" pitchFamily="34" charset="0"/>
              </a:rPr>
              <a:t> but was withdrawn from the market in 2006 due to the risk of serious liver toxicity.</a:t>
            </a:r>
          </a:p>
          <a:p>
            <a:pPr marL="177800" indent="-177800" eaLnBrk="1" hangingPunct="1">
              <a:spcBef>
                <a:spcPct val="10000"/>
              </a:spcBef>
              <a:buFontTx/>
              <a:buChar char="•"/>
            </a:pPr>
            <a:r>
              <a:rPr lang="en-US" smtClean="0">
                <a:latin typeface="Arial" pitchFamily="34" charset="0"/>
              </a:rPr>
              <a:t>In contrast to all of these earlier studies, RE-LY</a:t>
            </a:r>
            <a:r>
              <a:rPr lang="en-US" baseline="30000" smtClean="0">
                <a:latin typeface="Arial" pitchFamily="34" charset="0"/>
              </a:rPr>
              <a:t>®</a:t>
            </a:r>
            <a:r>
              <a:rPr lang="en-US" smtClean="0">
                <a:latin typeface="Arial" pitchFamily="34" charset="0"/>
              </a:rPr>
              <a:t> demonstrated that an alternative to warfarin could be more effective for stroke prevention in AF, with dabigatran 150 mg BID reducing the risk of stroke or systemic embolism by 35% compared with warfarin (P&lt;0.001).</a:t>
            </a:r>
            <a:r>
              <a:rPr lang="en-US" baseline="30000" smtClean="0">
                <a:latin typeface="Arial" pitchFamily="34" charset="0"/>
              </a:rPr>
              <a:t>6</a:t>
            </a:r>
            <a:endParaRPr lang="en-US" sz="900" b="1" smtClean="0">
              <a:solidFill>
                <a:srgbClr val="24A0EC"/>
              </a:solidFill>
              <a:latin typeface="Arial" pitchFamily="34" charset="0"/>
            </a:endParaRPr>
          </a:p>
          <a:p>
            <a:pPr marL="177800" indent="-177800" eaLnBrk="1" hangingPunct="1"/>
            <a:r>
              <a:rPr lang="en-US" sz="900" b="1" smtClean="0">
                <a:solidFill>
                  <a:srgbClr val="24A0EC"/>
                </a:solidFill>
                <a:latin typeface="Arial" pitchFamily="34" charset="0"/>
              </a:rPr>
              <a:t>References</a:t>
            </a:r>
          </a:p>
          <a:p>
            <a:pPr marL="177800" indent="-177800" eaLnBrk="1" hangingPunct="1">
              <a:spcBef>
                <a:spcPct val="0"/>
              </a:spcBef>
              <a:buFontTx/>
              <a:buAutoNum type="arabicPeriod"/>
            </a:pPr>
            <a:r>
              <a:rPr lang="en-GB" sz="800" smtClean="0">
                <a:solidFill>
                  <a:srgbClr val="24A0EC"/>
                </a:solidFill>
                <a:latin typeface="Arial" pitchFamily="34" charset="0"/>
              </a:rPr>
              <a:t>Camm J. Oral</a:t>
            </a:r>
            <a:r>
              <a:rPr lang="en-GB" sz="800" b="1" smtClean="0">
                <a:solidFill>
                  <a:srgbClr val="24A0EC"/>
                </a:solidFill>
                <a:latin typeface="Arial" pitchFamily="34" charset="0"/>
              </a:rPr>
              <a:t> </a:t>
            </a:r>
            <a:r>
              <a:rPr lang="en-GB" sz="800" smtClean="0">
                <a:solidFill>
                  <a:srgbClr val="24A0EC"/>
                </a:solidFill>
                <a:latin typeface="Arial" pitchFamily="34" charset="0"/>
              </a:rPr>
              <a:t>presentation at ESC on 30 Aug 2009 http://www.escardio.org/congresses/esc-2009/webcasts/pages/sunday.aspx</a:t>
            </a:r>
          </a:p>
          <a:p>
            <a:pPr marL="177800" indent="-177800" eaLnBrk="1" hangingPunct="1">
              <a:spcBef>
                <a:spcPct val="0"/>
              </a:spcBef>
              <a:buFontTx/>
              <a:buAutoNum type="arabicPeriod"/>
            </a:pPr>
            <a:r>
              <a:rPr lang="en-US" sz="800" smtClean="0">
                <a:solidFill>
                  <a:srgbClr val="24A0EC"/>
                </a:solidFill>
                <a:latin typeface="Arial" pitchFamily="34" charset="0"/>
              </a:rPr>
              <a:t>Hart RG, Pearce LA, Aguilar MI. Meta-analysis: antithrombotic therapy to prevent stroke in patients who have nonvalvular atrial fibrillation. </a:t>
            </a:r>
            <a:r>
              <a:rPr lang="en-US" sz="800" i="1" smtClean="0">
                <a:solidFill>
                  <a:srgbClr val="24A0EC"/>
                </a:solidFill>
                <a:latin typeface="Arial" pitchFamily="34" charset="0"/>
              </a:rPr>
              <a:t>Ann Intern Med</a:t>
            </a:r>
            <a:r>
              <a:rPr lang="en-US" sz="800" smtClean="0">
                <a:solidFill>
                  <a:srgbClr val="24A0EC"/>
                </a:solidFill>
                <a:latin typeface="Arial" pitchFamily="34" charset="0"/>
              </a:rPr>
              <a:t> 2007;146:857–867.</a:t>
            </a:r>
          </a:p>
          <a:p>
            <a:pPr marL="177800" indent="-177800" eaLnBrk="1" hangingPunct="1">
              <a:spcBef>
                <a:spcPct val="0"/>
              </a:spcBef>
              <a:buFontTx/>
              <a:buAutoNum type="arabicPeriod"/>
            </a:pPr>
            <a:r>
              <a:rPr lang="en-US" sz="800" smtClean="0">
                <a:solidFill>
                  <a:srgbClr val="24A0EC"/>
                </a:solidFill>
                <a:latin typeface="Arial" pitchFamily="34" charset="0"/>
              </a:rPr>
              <a:t>Gulløv AL, Koefoed BG, Petersen P, et al. Fixed minidose warfarin and Aspirin alone and in combination vs. adjusted-dose warfarin for stroke prevention in atrial fibrillation: Second Copenhagen Atrial Fibrillation, Aspirin, and Anticoagulation Study. </a:t>
            </a:r>
            <a:r>
              <a:rPr lang="en-US" sz="800" i="1" smtClean="0">
                <a:solidFill>
                  <a:srgbClr val="24A0EC"/>
                </a:solidFill>
                <a:latin typeface="Arial" pitchFamily="34" charset="0"/>
              </a:rPr>
              <a:t>Arch Intern Med</a:t>
            </a:r>
            <a:r>
              <a:rPr lang="en-US" sz="800" smtClean="0">
                <a:solidFill>
                  <a:srgbClr val="24A0EC"/>
                </a:solidFill>
                <a:latin typeface="Arial" pitchFamily="34" charset="0"/>
              </a:rPr>
              <a:t> 1998;158:1513–1521.</a:t>
            </a:r>
          </a:p>
          <a:p>
            <a:pPr marL="177800" indent="-177800" eaLnBrk="1" hangingPunct="1">
              <a:spcBef>
                <a:spcPct val="0"/>
              </a:spcBef>
              <a:buFontTx/>
              <a:buAutoNum type="arabicPeriod"/>
            </a:pPr>
            <a:r>
              <a:rPr lang="en-US" sz="800" smtClean="0">
                <a:solidFill>
                  <a:srgbClr val="24A0EC"/>
                </a:solidFill>
                <a:latin typeface="Arial" pitchFamily="34" charset="0"/>
              </a:rPr>
              <a:t>ACTIVE Investigators. Clopidogrel plus Aspirin versus oral anticoagulation for atrial fibrillation in the Atrial fibrillation Clopidogrel Trial with Irbesartan for prevention of Vascular Events (ACTIVE W): a randomized controlled trial. </a:t>
            </a:r>
            <a:r>
              <a:rPr lang="en-US" sz="800" i="1" smtClean="0">
                <a:solidFill>
                  <a:srgbClr val="24A0EC"/>
                </a:solidFill>
                <a:latin typeface="Arial" pitchFamily="34" charset="0"/>
              </a:rPr>
              <a:t>Lancet</a:t>
            </a:r>
            <a:r>
              <a:rPr lang="en-US" sz="800" smtClean="0">
                <a:solidFill>
                  <a:srgbClr val="24A0EC"/>
                </a:solidFill>
                <a:latin typeface="Arial" pitchFamily="34" charset="0"/>
              </a:rPr>
              <a:t> 2006;367:1903–1912.</a:t>
            </a:r>
          </a:p>
          <a:p>
            <a:pPr marL="177800" indent="-177800" eaLnBrk="1" hangingPunct="1">
              <a:spcBef>
                <a:spcPct val="0"/>
              </a:spcBef>
              <a:buFontTx/>
              <a:buAutoNum type="arabicPeriod"/>
            </a:pPr>
            <a:r>
              <a:rPr lang="en-GB" sz="800" smtClean="0">
                <a:solidFill>
                  <a:srgbClr val="24A0EC"/>
                </a:solidFill>
                <a:latin typeface="Arial" pitchFamily="34" charset="0"/>
              </a:rPr>
              <a:t>SPORTIF Investigators. Stroke prevention in atrial fibrillation: pooled analysis of SPORTIF III and V trials. </a:t>
            </a:r>
            <a:r>
              <a:rPr lang="en-GB" sz="800" i="1" smtClean="0">
                <a:solidFill>
                  <a:srgbClr val="24A0EC"/>
                </a:solidFill>
                <a:latin typeface="Arial" pitchFamily="34" charset="0"/>
              </a:rPr>
              <a:t>Am J Manag Care</a:t>
            </a:r>
            <a:r>
              <a:rPr lang="en-GB" sz="800" smtClean="0">
                <a:solidFill>
                  <a:srgbClr val="24A0EC"/>
                </a:solidFill>
                <a:latin typeface="Arial" pitchFamily="34" charset="0"/>
              </a:rPr>
              <a:t> 2004; 10 suppl:S462-S469.</a:t>
            </a:r>
          </a:p>
          <a:p>
            <a:pPr marL="177800" indent="-177800" eaLnBrk="1" hangingPunct="1">
              <a:buFontTx/>
              <a:buAutoNum type="arabicPeriod"/>
            </a:pPr>
            <a:r>
              <a:rPr lang="en-US" sz="800" smtClean="0">
                <a:solidFill>
                  <a:srgbClr val="24A0EC"/>
                </a:solidFill>
                <a:latin typeface="Arial" pitchFamily="34" charset="0"/>
              </a:rPr>
              <a:t>Connolly SJ, Ezekowitz MD, Yusuf S, et al. </a:t>
            </a:r>
            <a:r>
              <a:rPr lang="en-GB" sz="800" smtClean="0">
                <a:solidFill>
                  <a:srgbClr val="24A0EC"/>
                </a:solidFill>
                <a:latin typeface="Arial" pitchFamily="34" charset="0"/>
              </a:rPr>
              <a:t>Newly identified events in the RE-LY trial. </a:t>
            </a:r>
            <a:r>
              <a:rPr lang="en-GB" sz="800" i="1" smtClean="0">
                <a:solidFill>
                  <a:srgbClr val="24A0EC"/>
                </a:solidFill>
                <a:latin typeface="Arial" pitchFamily="34" charset="0"/>
              </a:rPr>
              <a:t>N Engl J Med </a:t>
            </a:r>
            <a:r>
              <a:rPr lang="en-GB" sz="800" smtClean="0">
                <a:solidFill>
                  <a:srgbClr val="24A0EC"/>
                </a:solidFill>
                <a:latin typeface="Arial" pitchFamily="34" charset="0"/>
              </a:rPr>
              <a:t>2010;363:1875–1876.</a:t>
            </a:r>
            <a:endParaRPr lang="en-US" sz="800" smtClean="0">
              <a:solidFill>
                <a:srgbClr val="24A0EC"/>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Rot="1" noChangeAspect="1" noChangeArrowheads="1" noTextEdit="1"/>
          </p:cNvSpPr>
          <p:nvPr>
            <p:ph type="sldImg"/>
          </p:nvPr>
        </p:nvSpPr>
        <p:spPr>
          <a:xfrm>
            <a:off x="1119717" y="344091"/>
            <a:ext cx="6906683" cy="2913459"/>
          </a:xfrm>
          <a:ln/>
        </p:spPr>
      </p:sp>
      <p:sp>
        <p:nvSpPr>
          <p:cNvPr id="108547" name="Rectangle 6"/>
          <p:cNvSpPr>
            <a:spLocks noGrp="1" noChangeArrowheads="1"/>
          </p:cNvSpPr>
          <p:nvPr>
            <p:ph type="body" idx="1"/>
          </p:nvPr>
        </p:nvSpPr>
        <p:spPr>
          <a:xfrm>
            <a:off x="793753" y="3429565"/>
            <a:ext cx="7556500" cy="3282713"/>
          </a:xfrm>
          <a:noFill/>
          <a:ln/>
        </p:spPr>
        <p:txBody>
          <a:bodyPr lIns="95021" tIns="47512" rIns="95021" bIns="47512"/>
          <a:lstStyle/>
          <a:p>
            <a:pPr marL="177800" indent="-177800" eaLnBrk="1" hangingPunct="1">
              <a:spcBef>
                <a:spcPct val="0"/>
              </a:spcBef>
              <a:spcAft>
                <a:spcPct val="60000"/>
              </a:spcAft>
            </a:pPr>
            <a:r>
              <a:rPr lang="en-GB" sz="1100" b="1" smtClean="0">
                <a:solidFill>
                  <a:schemeClr val="accent1"/>
                </a:solidFill>
                <a:latin typeface="Arial" pitchFamily="34" charset="0"/>
              </a:rPr>
              <a:t>RE-LY</a:t>
            </a:r>
            <a:r>
              <a:rPr lang="en-GB" sz="1100" b="1" baseline="30000" smtClean="0">
                <a:solidFill>
                  <a:schemeClr val="accent1"/>
                </a:solidFill>
                <a:latin typeface="Arial" pitchFamily="34" charset="0"/>
              </a:rPr>
              <a:t>®</a:t>
            </a:r>
            <a:r>
              <a:rPr lang="en-GB" sz="1100" b="1" smtClean="0">
                <a:latin typeface="Arial" pitchFamily="34" charset="0"/>
              </a:rPr>
              <a:t> </a:t>
            </a:r>
            <a:r>
              <a:rPr lang="en-GB" sz="1300" b="1" smtClean="0">
                <a:latin typeface="Arial" pitchFamily="34" charset="0"/>
              </a:rPr>
              <a:t>– </a:t>
            </a:r>
            <a:r>
              <a:rPr lang="en-US" sz="1100" b="1" smtClean="0">
                <a:latin typeface="Arial" pitchFamily="34" charset="0"/>
              </a:rPr>
              <a:t>Net clinical benefit and components</a:t>
            </a:r>
          </a:p>
          <a:p>
            <a:pPr marL="177800" indent="-177800" eaLnBrk="1" hangingPunct="1">
              <a:spcBef>
                <a:spcPct val="0"/>
              </a:spcBef>
              <a:buFontTx/>
              <a:buChar char="•"/>
            </a:pPr>
            <a:r>
              <a:rPr lang="en-US" smtClean="0">
                <a:latin typeface="Arial" pitchFamily="34" charset="0"/>
              </a:rPr>
              <a:t>The primary net clinical benefit outcome was predefined as the composite of stroke or systemic embolism (SSE), death, major bleeding, pulmonary embolism and myocardial infarction.</a:t>
            </a:r>
            <a:r>
              <a:rPr lang="en-US" baseline="30000" smtClean="0">
                <a:latin typeface="Arial" pitchFamily="34" charset="0"/>
              </a:rPr>
              <a:t>1</a:t>
            </a:r>
            <a:endParaRPr lang="en-US" smtClean="0">
              <a:latin typeface="Arial" pitchFamily="34" charset="0"/>
            </a:endParaRPr>
          </a:p>
          <a:p>
            <a:pPr marL="177800" indent="-177800" eaLnBrk="1" hangingPunct="1">
              <a:spcBef>
                <a:spcPct val="0"/>
              </a:spcBef>
              <a:spcAft>
                <a:spcPct val="10000"/>
              </a:spcAft>
              <a:buFontTx/>
              <a:buChar char="•"/>
            </a:pPr>
            <a:r>
              <a:rPr lang="en-US" smtClean="0">
                <a:latin typeface="Arial" pitchFamily="34" charset="0"/>
              </a:rPr>
              <a:t>Dabigatran etexilate 150 mg BID was superior to warfarin for the net clinical benefit (P=0.02) and, with regards the components:</a:t>
            </a:r>
            <a:r>
              <a:rPr lang="en-US" baseline="30000" smtClean="0">
                <a:latin typeface="Arial" pitchFamily="34" charset="0"/>
              </a:rPr>
              <a:t>1</a:t>
            </a:r>
            <a:endParaRPr lang="en-US" smtClean="0">
              <a:latin typeface="Arial" pitchFamily="34" charset="0"/>
            </a:endParaRPr>
          </a:p>
          <a:p>
            <a:pPr marL="539750" lvl="1" indent="-177800" eaLnBrk="1" hangingPunct="1">
              <a:spcBef>
                <a:spcPct val="0"/>
              </a:spcBef>
              <a:spcAft>
                <a:spcPct val="10000"/>
              </a:spcAft>
              <a:buFontTx/>
              <a:buChar char="•"/>
            </a:pPr>
            <a:r>
              <a:rPr lang="en-US" sz="900" smtClean="0">
                <a:latin typeface="Arial" pitchFamily="34" charset="0"/>
              </a:rPr>
              <a:t>significantly reduced the risk of stroke or SSE (P&lt;0.001)</a:t>
            </a:r>
          </a:p>
          <a:p>
            <a:pPr marL="539750" lvl="1" indent="-177800" eaLnBrk="1" hangingPunct="1">
              <a:spcBef>
                <a:spcPct val="0"/>
              </a:spcBef>
              <a:spcAft>
                <a:spcPct val="10000"/>
              </a:spcAft>
              <a:buFontTx/>
              <a:buChar char="•"/>
            </a:pPr>
            <a:r>
              <a:rPr lang="en-US" sz="900" smtClean="0">
                <a:latin typeface="Arial" pitchFamily="34" charset="0"/>
              </a:rPr>
              <a:t>was comparable to warfarin for death (P=0.051), major bleeding (P=0.32), pulmonary embolism (P=0.30), and myocardial infarction (P=0.12).</a:t>
            </a:r>
          </a:p>
          <a:p>
            <a:pPr marL="177800" indent="-177800" eaLnBrk="1" hangingPunct="1">
              <a:spcBef>
                <a:spcPct val="0"/>
              </a:spcBef>
              <a:spcAft>
                <a:spcPct val="10000"/>
              </a:spcAft>
              <a:buFontTx/>
              <a:buChar char="•"/>
            </a:pPr>
            <a:r>
              <a:rPr lang="en-GB" smtClean="0">
                <a:latin typeface="Arial" pitchFamily="34" charset="0"/>
              </a:rPr>
              <a:t>Dabigatran etexilate 110 mg BID was comparable to warfarin for the net clinical benefit (P=0.09) and, with regards the components:</a:t>
            </a:r>
            <a:r>
              <a:rPr lang="en-GB" baseline="30000" smtClean="0">
                <a:latin typeface="Arial" pitchFamily="34" charset="0"/>
              </a:rPr>
              <a:t>1</a:t>
            </a:r>
          </a:p>
          <a:p>
            <a:pPr marL="539750" lvl="1" indent="-177800" eaLnBrk="1" hangingPunct="1">
              <a:spcBef>
                <a:spcPct val="0"/>
              </a:spcBef>
              <a:spcAft>
                <a:spcPct val="10000"/>
              </a:spcAft>
              <a:buFontTx/>
              <a:buChar char="•"/>
            </a:pPr>
            <a:r>
              <a:rPr lang="en-GB" sz="900" smtClean="0">
                <a:latin typeface="Arial" pitchFamily="34" charset="0"/>
              </a:rPr>
              <a:t>significantly reduced the risk of major bleeding (P=0.003)</a:t>
            </a:r>
          </a:p>
          <a:p>
            <a:pPr marL="539750" lvl="1" indent="-177800" eaLnBrk="1" hangingPunct="1">
              <a:spcBef>
                <a:spcPct val="0"/>
              </a:spcBef>
              <a:buFontTx/>
              <a:buChar char="•"/>
            </a:pPr>
            <a:r>
              <a:rPr lang="en-GB" sz="900" smtClean="0">
                <a:latin typeface="Arial" pitchFamily="34" charset="0"/>
              </a:rPr>
              <a:t>was comparable to warfarin for stroke or systemic embolism (P=0.30), death (P=0.13), pulmonary embolism (P=0.71) and myocardial infarction (P=0.09).</a:t>
            </a:r>
          </a:p>
          <a:p>
            <a:pPr marL="177800" indent="-177800" eaLnBrk="1" hangingPunct="1">
              <a:spcBef>
                <a:spcPct val="0"/>
              </a:spcBef>
              <a:buFontTx/>
              <a:buChar char="•"/>
            </a:pPr>
            <a:r>
              <a:rPr lang="en-GB" smtClean="0">
                <a:latin typeface="Arial" pitchFamily="34" charset="0"/>
              </a:rPr>
              <a:t>Regarding the numerically higher incidence of myocardial infarction with dabigatran etexilate compared with warfarin, it should be noted that the overall incidence was relatively low compared with other outcomes and that the overall benefit of treatment was in favour of dabigatran etexilate.</a:t>
            </a:r>
            <a:r>
              <a:rPr lang="en-GB" baseline="30000" smtClean="0">
                <a:latin typeface="Arial" pitchFamily="34" charset="0"/>
              </a:rPr>
              <a:t>2</a:t>
            </a:r>
          </a:p>
          <a:p>
            <a:pPr marL="177800" indent="-177800" eaLnBrk="1" hangingPunct="1">
              <a:spcBef>
                <a:spcPct val="0"/>
              </a:spcBef>
              <a:buFontTx/>
              <a:buChar char="•"/>
            </a:pPr>
            <a:r>
              <a:rPr lang="en-GB" smtClean="0">
                <a:latin typeface="Arial" pitchFamily="34" charset="0"/>
              </a:rPr>
              <a:t>The lower rates of myocardial infarction in the warfarin arm may reflect greater potency against coronary events than other antithrombotics.</a:t>
            </a:r>
          </a:p>
          <a:p>
            <a:pPr marL="177800" indent="-177800" eaLnBrk="1" hangingPunct="1">
              <a:spcBef>
                <a:spcPct val="0"/>
              </a:spcBef>
              <a:spcAft>
                <a:spcPct val="80000"/>
              </a:spcAft>
              <a:buFontTx/>
              <a:buChar char="•"/>
            </a:pPr>
            <a:r>
              <a:rPr lang="en-GB" smtClean="0">
                <a:latin typeface="Arial" pitchFamily="34" charset="0"/>
              </a:rPr>
              <a:t>Rates of myocardial infarction were also found to be lower with warfarin in the ACTIVE W study, which compared warfarin with dual antiplatelet therapy with clopidogrel plus Aspirin for stroke prevention AF.</a:t>
            </a:r>
            <a:r>
              <a:rPr lang="en-GB" baseline="30000" smtClean="0">
                <a:latin typeface="Arial" pitchFamily="34" charset="0"/>
              </a:rPr>
              <a:t>3</a:t>
            </a:r>
            <a:endParaRPr lang="en-GB" sz="900" b="1" smtClean="0">
              <a:solidFill>
                <a:srgbClr val="24A0EC"/>
              </a:solidFill>
              <a:latin typeface="Arial" pitchFamily="34" charset="0"/>
            </a:endParaRPr>
          </a:p>
          <a:p>
            <a:pPr marL="177800" indent="-177800" eaLnBrk="1" hangingPunct="1">
              <a:spcBef>
                <a:spcPct val="0"/>
              </a:spcBef>
            </a:pPr>
            <a:r>
              <a:rPr lang="en-GB" sz="900" b="1" smtClean="0">
                <a:solidFill>
                  <a:srgbClr val="24A0EC"/>
                </a:solidFill>
                <a:latin typeface="Arial" pitchFamily="34" charset="0"/>
              </a:rPr>
              <a:t>References</a:t>
            </a:r>
          </a:p>
          <a:p>
            <a:pPr marL="177800" indent="-177800" eaLnBrk="1" hangingPunct="1">
              <a:spcBef>
                <a:spcPct val="0"/>
              </a:spcBef>
              <a:buFontTx/>
              <a:buAutoNum type="arabicPeriod"/>
            </a:pPr>
            <a:r>
              <a:rPr lang="en-US" sz="900" smtClean="0">
                <a:solidFill>
                  <a:srgbClr val="24A0EC"/>
                </a:solidFill>
                <a:latin typeface="Arial" pitchFamily="34" charset="0"/>
              </a:rPr>
              <a:t>Connolly SJ, Ezekowitz MD, Yusuf S, et al. </a:t>
            </a:r>
            <a:r>
              <a:rPr lang="en-GB" sz="900" smtClean="0">
                <a:solidFill>
                  <a:srgbClr val="24A0EC"/>
                </a:solidFill>
                <a:latin typeface="Arial" pitchFamily="34" charset="0"/>
              </a:rPr>
              <a:t>Newly identified events in the RE-LY trial. </a:t>
            </a:r>
            <a:r>
              <a:rPr lang="en-GB" sz="900" i="1" smtClean="0">
                <a:solidFill>
                  <a:srgbClr val="24A0EC"/>
                </a:solidFill>
                <a:latin typeface="Arial" pitchFamily="34" charset="0"/>
              </a:rPr>
              <a:t>N Engl J Med </a:t>
            </a:r>
            <a:r>
              <a:rPr lang="en-GB" sz="900" smtClean="0">
                <a:solidFill>
                  <a:srgbClr val="24A0EC"/>
                </a:solidFill>
                <a:latin typeface="Arial" pitchFamily="34" charset="0"/>
              </a:rPr>
              <a:t>2010;363:1875–1876.</a:t>
            </a:r>
            <a:endParaRPr lang="en-US" sz="900" smtClean="0">
              <a:solidFill>
                <a:srgbClr val="24A0EC"/>
              </a:solidFill>
              <a:latin typeface="Arial" pitchFamily="34" charset="0"/>
            </a:endParaRPr>
          </a:p>
          <a:p>
            <a:pPr marL="177800" indent="-177800" eaLnBrk="1" hangingPunct="1">
              <a:spcBef>
                <a:spcPct val="0"/>
              </a:spcBef>
              <a:buFontTx/>
              <a:buAutoNum type="arabicPeriod"/>
            </a:pPr>
            <a:r>
              <a:rPr lang="en-GB" sz="900" smtClean="0">
                <a:solidFill>
                  <a:srgbClr val="24A0EC"/>
                </a:solidFill>
                <a:latin typeface="Arial" pitchFamily="34" charset="0"/>
              </a:rPr>
              <a:t>Connolly SJ, Ezekowitz MD, Yusuf S, et al. Dabigatran versus warfarin in patients with atrial fibrillation. </a:t>
            </a:r>
            <a:r>
              <a:rPr lang="en-GB" sz="900" i="1" smtClean="0">
                <a:solidFill>
                  <a:srgbClr val="24A0EC"/>
                </a:solidFill>
                <a:latin typeface="Arial" pitchFamily="34" charset="0"/>
              </a:rPr>
              <a:t>N Engl J Med </a:t>
            </a:r>
            <a:r>
              <a:rPr lang="en-GB" sz="900" smtClean="0">
                <a:solidFill>
                  <a:srgbClr val="24A0EC"/>
                </a:solidFill>
                <a:latin typeface="Arial" pitchFamily="34" charset="0"/>
              </a:rPr>
              <a:t>2009;361:1139–1151.</a:t>
            </a:r>
          </a:p>
          <a:p>
            <a:pPr marL="177800" indent="-177800" eaLnBrk="1" hangingPunct="1">
              <a:spcBef>
                <a:spcPct val="0"/>
              </a:spcBef>
              <a:buFontTx/>
              <a:buAutoNum type="arabicPeriod"/>
            </a:pPr>
            <a:r>
              <a:rPr lang="en-US" sz="900" smtClean="0">
                <a:solidFill>
                  <a:srgbClr val="24A0EC"/>
                </a:solidFill>
                <a:latin typeface="Arial" pitchFamily="34" charset="0"/>
              </a:rPr>
              <a:t>ACTIVE Investigators. Clopidogrel plus Aspirin versus oral anticoagulation for atrial fibrillation in the Atrial fibrillation Clopidogrel Trial with Irbesartan for prevention of Vascular Events (ACTIVE W): a randomized controlled trial. </a:t>
            </a:r>
            <a:r>
              <a:rPr lang="en-US" sz="900" i="1" smtClean="0">
                <a:solidFill>
                  <a:srgbClr val="24A0EC"/>
                </a:solidFill>
                <a:latin typeface="Arial" pitchFamily="34" charset="0"/>
              </a:rPr>
              <a:t>Lancet</a:t>
            </a:r>
            <a:r>
              <a:rPr lang="en-US" sz="900" smtClean="0">
                <a:solidFill>
                  <a:srgbClr val="24A0EC"/>
                </a:solidFill>
                <a:latin typeface="Arial" pitchFamily="34" charset="0"/>
              </a:rPr>
              <a:t> 2006;367:1903–1912.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2643188" y="514350"/>
            <a:ext cx="3857625" cy="2571750"/>
          </a:xfrm>
          <a:ln/>
        </p:spPr>
      </p:sp>
      <p:sp>
        <p:nvSpPr>
          <p:cNvPr id="113667" name="Notes Placeholder 2"/>
          <p:cNvSpPr>
            <a:spLocks noGrp="1"/>
          </p:cNvSpPr>
          <p:nvPr>
            <p:ph type="body" idx="1"/>
          </p:nvPr>
        </p:nvSpPr>
        <p:spPr>
          <a:noFill/>
          <a:ln/>
        </p:spPr>
        <p:txBody>
          <a:bodyPr/>
          <a:lstStyle/>
          <a:p>
            <a:endParaRPr lang="en-GB" smtClean="0">
              <a:latin typeface="Arial" pitchFamily="34" charset="0"/>
            </a:endParaRPr>
          </a:p>
        </p:txBody>
      </p:sp>
      <p:sp>
        <p:nvSpPr>
          <p:cNvPr id="113668" name="Slide Number Placeholder 3"/>
          <p:cNvSpPr>
            <a:spLocks noGrp="1"/>
          </p:cNvSpPr>
          <p:nvPr>
            <p:ph type="sldNum" sz="quarter" idx="4294967295"/>
          </p:nvPr>
        </p:nvSpPr>
        <p:spPr bwMode="auto">
          <a:xfrm>
            <a:off x="5179484" y="6514592"/>
            <a:ext cx="3962400" cy="342278"/>
          </a:xfrm>
          <a:prstGeom prst="rect">
            <a:avLst/>
          </a:prstGeom>
          <a:noFill/>
          <a:ln>
            <a:miter lim="800000"/>
            <a:headEnd/>
            <a:tailEnd/>
          </a:ln>
        </p:spPr>
        <p:txBody>
          <a:bodyPr lIns="87014" tIns="43507" rIns="87014" bIns="43507"/>
          <a:lstStyle/>
          <a:p>
            <a:fld id="{4F514A83-16F8-459F-B712-BA7595160F74}" type="slidenum">
              <a:rPr lang="en-GB">
                <a:solidFill>
                  <a:prstClr val="white"/>
                </a:solidFill>
              </a:rPr>
              <a:pPr/>
              <a:t>13</a:t>
            </a:fld>
            <a:endParaRPr lang="en-GB">
              <a:solidFill>
                <a:prstClr val="white"/>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514350"/>
            <a:ext cx="6096000" cy="2571750"/>
          </a:xfrm>
        </p:spPr>
      </p:sp>
      <p:sp>
        <p:nvSpPr>
          <p:cNvPr id="3" name="Notes Placeholder 2"/>
          <p:cNvSpPr>
            <a:spLocks noGrp="1"/>
          </p:cNvSpPr>
          <p:nvPr>
            <p:ph type="body" idx="1"/>
          </p:nvPr>
        </p:nvSpPr>
        <p:spPr/>
        <p:txBody>
          <a:bodyPr>
            <a:normAutofit/>
          </a:bodyPr>
          <a:lstStyle/>
          <a:p>
            <a:r>
              <a:rPr lang="en-US" sz="1200" dirty="0" smtClean="0"/>
              <a:t> A coagulation test may help to identify patients with an increased bleeding risk caused by excessive dabigatran exposure. </a:t>
            </a:r>
          </a:p>
          <a:p>
            <a:r>
              <a:rPr lang="en-US" sz="1200" dirty="0" smtClean="0"/>
              <a:t>   When excessive dabigatran exposure is identified in patients at high risk of bleed, a total dose of 220 mg is recommended. </a:t>
            </a:r>
          </a:p>
          <a:p>
            <a:r>
              <a:rPr lang="en-US" sz="1200" dirty="0" smtClean="0"/>
              <a:t>    As with all anticoagulants, </a:t>
            </a:r>
            <a:endParaRPr lang="en-US" dirty="0"/>
          </a:p>
        </p:txBody>
      </p:sp>
      <p:sp>
        <p:nvSpPr>
          <p:cNvPr id="4" name="Slide Number Placeholder 3"/>
          <p:cNvSpPr>
            <a:spLocks noGrp="1"/>
          </p:cNvSpPr>
          <p:nvPr>
            <p:ph type="sldNum" sz="quarter" idx="10"/>
          </p:nvPr>
        </p:nvSpPr>
        <p:spPr>
          <a:xfrm>
            <a:off x="5178471" y="6513620"/>
            <a:ext cx="3963396" cy="343284"/>
          </a:xfrm>
          <a:prstGeom prst="rect">
            <a:avLst/>
          </a:prstGeom>
        </p:spPr>
        <p:txBody>
          <a:bodyPr/>
          <a:lstStyle/>
          <a:p>
            <a:pPr>
              <a:defRPr/>
            </a:pPr>
            <a:fld id="{6B5F1462-C4A1-42F7-910E-C926E8254411}"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514350"/>
            <a:ext cx="6096000" cy="2571750"/>
          </a:xfrm>
        </p:spPr>
      </p:sp>
      <p:sp>
        <p:nvSpPr>
          <p:cNvPr id="3" name="Notes Placeholder 2"/>
          <p:cNvSpPr>
            <a:spLocks noGrp="1"/>
          </p:cNvSpPr>
          <p:nvPr>
            <p:ph type="body" idx="1"/>
          </p:nvPr>
        </p:nvSpPr>
        <p:spPr/>
        <p:txBody>
          <a:bodyPr>
            <a:normAutofit/>
          </a:bodyPr>
          <a:lstStyle/>
          <a:p>
            <a:r>
              <a:rPr lang="fr-CA" dirty="0" smtClean="0"/>
              <a:t>In patients </a:t>
            </a:r>
            <a:r>
              <a:rPr lang="fr-CA" dirty="0" err="1" smtClean="0"/>
              <a:t>at</a:t>
            </a:r>
            <a:r>
              <a:rPr lang="fr-CA" dirty="0" smtClean="0"/>
              <a:t> </a:t>
            </a:r>
            <a:r>
              <a:rPr lang="fr-CA" dirty="0" err="1" smtClean="0"/>
              <a:t>higher</a:t>
            </a:r>
            <a:r>
              <a:rPr lang="fr-CA" dirty="0" smtClean="0"/>
              <a:t> </a:t>
            </a:r>
            <a:r>
              <a:rPr lang="fr-CA" dirty="0" err="1" smtClean="0"/>
              <a:t>risk</a:t>
            </a:r>
            <a:r>
              <a:rPr lang="fr-CA" dirty="0" smtClean="0"/>
              <a:t> of </a:t>
            </a:r>
            <a:r>
              <a:rPr lang="fr-CA" dirty="0" err="1" smtClean="0"/>
              <a:t>bleeding</a:t>
            </a:r>
            <a:r>
              <a:rPr lang="fr-CA" dirty="0" smtClean="0"/>
              <a:t>, or in major </a:t>
            </a:r>
            <a:r>
              <a:rPr lang="fr-CA" dirty="0" err="1" smtClean="0"/>
              <a:t>surgery</a:t>
            </a:r>
            <a:r>
              <a:rPr lang="fr-CA" dirty="0" smtClean="0"/>
              <a:t> </a:t>
            </a:r>
            <a:r>
              <a:rPr lang="fr-CA" dirty="0" err="1" smtClean="0"/>
              <a:t>where</a:t>
            </a:r>
            <a:r>
              <a:rPr lang="fr-CA" dirty="0" smtClean="0"/>
              <a:t> </a:t>
            </a:r>
            <a:r>
              <a:rPr lang="fr-CA" dirty="0" err="1" smtClean="0"/>
              <a:t>complete</a:t>
            </a:r>
            <a:r>
              <a:rPr lang="fr-CA" dirty="0" smtClean="0"/>
              <a:t> </a:t>
            </a:r>
            <a:r>
              <a:rPr lang="fr-CA" dirty="0" err="1" smtClean="0"/>
              <a:t>hemostasis</a:t>
            </a:r>
            <a:r>
              <a:rPr lang="fr-CA" dirty="0" smtClean="0"/>
              <a:t> </a:t>
            </a:r>
            <a:r>
              <a:rPr lang="fr-CA" dirty="0" err="1" smtClean="0"/>
              <a:t>may</a:t>
            </a:r>
            <a:r>
              <a:rPr lang="fr-CA" dirty="0" smtClean="0"/>
              <a:t> </a:t>
            </a:r>
            <a:r>
              <a:rPr lang="fr-CA" dirty="0" err="1" smtClean="0"/>
              <a:t>be</a:t>
            </a:r>
            <a:r>
              <a:rPr lang="fr-CA" dirty="0" smtClean="0"/>
              <a:t> </a:t>
            </a:r>
            <a:r>
              <a:rPr lang="fr-CA" dirty="0" err="1" smtClean="0"/>
              <a:t>required</a:t>
            </a:r>
            <a:r>
              <a:rPr lang="fr-CA" dirty="0" smtClean="0"/>
              <a:t>, </a:t>
            </a:r>
            <a:r>
              <a:rPr lang="fr-CA" dirty="0" err="1" smtClean="0"/>
              <a:t>consider</a:t>
            </a:r>
            <a:r>
              <a:rPr lang="fr-CA" dirty="0" smtClean="0"/>
              <a:t> </a:t>
            </a:r>
            <a:r>
              <a:rPr lang="fr-CA" dirty="0" err="1" smtClean="0"/>
              <a:t>stopping</a:t>
            </a:r>
            <a:r>
              <a:rPr lang="fr-CA" dirty="0" smtClean="0"/>
              <a:t> </a:t>
            </a:r>
            <a:r>
              <a:rPr lang="fr-CA" dirty="0" err="1" smtClean="0"/>
              <a:t>Pradaxa</a:t>
            </a:r>
            <a:r>
              <a:rPr lang="fr-CA" dirty="0" smtClean="0"/>
              <a:t> </a:t>
            </a:r>
            <a:r>
              <a:rPr lang="fr-CA" baseline="30000" dirty="0" smtClean="0"/>
              <a:t>®</a:t>
            </a:r>
            <a:r>
              <a:rPr lang="fr-CA" dirty="0" smtClean="0"/>
              <a:t> 2-4 </a:t>
            </a:r>
            <a:r>
              <a:rPr lang="fr-CA" dirty="0" err="1" smtClean="0"/>
              <a:t>days</a:t>
            </a:r>
            <a:r>
              <a:rPr lang="fr-CA" dirty="0" smtClean="0"/>
              <a:t> </a:t>
            </a:r>
            <a:r>
              <a:rPr lang="fr-CA" dirty="0" err="1" smtClean="0"/>
              <a:t>before</a:t>
            </a:r>
            <a:r>
              <a:rPr lang="fr-CA" dirty="0" smtClean="0"/>
              <a:t> </a:t>
            </a:r>
            <a:r>
              <a:rPr lang="fr-CA" dirty="0" err="1" smtClean="0"/>
              <a:t>surgery</a:t>
            </a:r>
            <a:r>
              <a:rPr lang="fr-CA" dirty="0" smtClean="0"/>
              <a:t>. Clearance of </a:t>
            </a:r>
            <a:r>
              <a:rPr lang="fr-CA" dirty="0" err="1" smtClean="0"/>
              <a:t>dabigatran</a:t>
            </a:r>
            <a:r>
              <a:rPr lang="fr-CA" dirty="0" smtClean="0"/>
              <a:t> in patients </a:t>
            </a:r>
            <a:r>
              <a:rPr lang="fr-CA" dirty="0" err="1" smtClean="0"/>
              <a:t>with</a:t>
            </a:r>
            <a:r>
              <a:rPr lang="fr-CA" dirty="0" smtClean="0"/>
              <a:t> </a:t>
            </a:r>
            <a:r>
              <a:rPr lang="fr-CA" dirty="0" err="1" smtClean="0"/>
              <a:t>renal</a:t>
            </a:r>
            <a:r>
              <a:rPr lang="fr-CA" dirty="0" smtClean="0"/>
              <a:t> </a:t>
            </a:r>
            <a:r>
              <a:rPr lang="fr-CA" dirty="0" err="1" smtClean="0"/>
              <a:t>insufficiency</a:t>
            </a:r>
            <a:r>
              <a:rPr lang="fr-CA" dirty="0" smtClean="0"/>
              <a:t> </a:t>
            </a:r>
            <a:r>
              <a:rPr lang="fr-CA" dirty="0" err="1" smtClean="0"/>
              <a:t>may</a:t>
            </a:r>
            <a:r>
              <a:rPr lang="fr-CA" dirty="0" smtClean="0"/>
              <a:t> </a:t>
            </a:r>
            <a:r>
              <a:rPr lang="fr-CA" dirty="0" err="1" smtClean="0"/>
              <a:t>take</a:t>
            </a:r>
            <a:r>
              <a:rPr lang="fr-CA" dirty="0" smtClean="0"/>
              <a:t> longer. This </a:t>
            </a:r>
            <a:r>
              <a:rPr lang="fr-CA" dirty="0" err="1" smtClean="0"/>
              <a:t>should</a:t>
            </a:r>
            <a:r>
              <a:rPr lang="fr-CA" dirty="0" smtClean="0"/>
              <a:t> </a:t>
            </a:r>
            <a:r>
              <a:rPr lang="fr-CA" dirty="0" err="1" smtClean="0"/>
              <a:t>be</a:t>
            </a:r>
            <a:r>
              <a:rPr lang="fr-CA" dirty="0" smtClean="0"/>
              <a:t> </a:t>
            </a:r>
            <a:r>
              <a:rPr lang="fr-CA" dirty="0" err="1" smtClean="0"/>
              <a:t>considered</a:t>
            </a:r>
            <a:r>
              <a:rPr lang="fr-CA" dirty="0" smtClean="0"/>
              <a:t> in </a:t>
            </a:r>
            <a:r>
              <a:rPr lang="fr-CA" dirty="0" err="1" smtClean="0"/>
              <a:t>advance</a:t>
            </a:r>
            <a:r>
              <a:rPr lang="fr-CA" dirty="0" smtClean="0"/>
              <a:t> of </a:t>
            </a:r>
            <a:r>
              <a:rPr lang="fr-CA" dirty="0" err="1" smtClean="0"/>
              <a:t>any</a:t>
            </a:r>
            <a:r>
              <a:rPr lang="fr-CA" dirty="0" smtClean="0"/>
              <a:t> </a:t>
            </a:r>
            <a:r>
              <a:rPr lang="fr-CA" dirty="0" err="1" smtClean="0"/>
              <a:t>procedures</a:t>
            </a:r>
            <a:r>
              <a:rPr lang="fr-CA" dirty="0" smtClean="0"/>
              <a:t>. </a:t>
            </a:r>
            <a:endParaRPr lang="en-US" dirty="0"/>
          </a:p>
        </p:txBody>
      </p:sp>
      <p:sp>
        <p:nvSpPr>
          <p:cNvPr id="4" name="Slide Number Placeholder 3"/>
          <p:cNvSpPr>
            <a:spLocks noGrp="1"/>
          </p:cNvSpPr>
          <p:nvPr>
            <p:ph type="sldNum" sz="quarter" idx="10"/>
          </p:nvPr>
        </p:nvSpPr>
        <p:spPr>
          <a:xfrm>
            <a:off x="5178471" y="6513620"/>
            <a:ext cx="3963396" cy="343284"/>
          </a:xfrm>
          <a:prstGeom prst="rect">
            <a:avLst/>
          </a:prstGeom>
        </p:spPr>
        <p:txBody>
          <a:bodyPr/>
          <a:lstStyle/>
          <a:p>
            <a:pPr>
              <a:defRPr/>
            </a:pPr>
            <a:fld id="{6B5F1462-C4A1-42F7-910E-C926E8254411}" type="slidenum">
              <a:rPr lang="en-US" smtClean="0">
                <a:solidFill>
                  <a:prstClr val="black"/>
                </a:solidFill>
              </a:rPr>
              <a:pPr>
                <a:defRPr/>
              </a:pPr>
              <a:t>23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3731318"/>
            <a:ext cx="82359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extLst/>
          </a:lstStyle>
          <a:p>
            <a:pPr algn="ctr" eaLnBrk="1" latinLnBrk="0" hangingPunct="1"/>
            <a:endParaRPr kumimoji="0" lang="en-US"/>
          </a:p>
        </p:txBody>
      </p:sp>
      <p:sp>
        <p:nvSpPr>
          <p:cNvPr id="9" name="Title 8"/>
          <p:cNvSpPr>
            <a:spLocks noGrp="1"/>
          </p:cNvSpPr>
          <p:nvPr>
            <p:ph type="ctrTitle"/>
          </p:nvPr>
        </p:nvSpPr>
        <p:spPr>
          <a:xfrm>
            <a:off x="617220" y="1402082"/>
            <a:ext cx="6995160" cy="1463809"/>
          </a:xfrm>
        </p:spPr>
        <p:txBody>
          <a:bodyPr vert="horz" anchor="b">
            <a:normAutofit/>
            <a:scene3d>
              <a:camera prst="orthographicFront"/>
              <a:lightRig rig="soft" dir="t"/>
            </a:scene3d>
            <a:sp3d prstMaterial="softEdge">
              <a:bevelT w="25400" h="25400"/>
            </a:sp3d>
          </a:bodyPr>
          <a:lstStyle>
            <a:lvl1pPr algn="r">
              <a:defRPr sz="41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17220" y="2889287"/>
            <a:ext cx="6995160" cy="959763"/>
          </a:xfrm>
        </p:spPr>
        <p:txBody>
          <a:bodyPr lIns="39187" rIns="39187"/>
          <a:lstStyle>
            <a:lvl1pPr marL="0" marR="54861" indent="0" algn="r">
              <a:buNone/>
              <a:defRPr>
                <a:solidFill>
                  <a:schemeClr val="tx2"/>
                </a:solidFill>
              </a:defRPr>
            </a:lvl1pPr>
            <a:lvl2pPr marL="391866" indent="0" algn="ctr">
              <a:buNone/>
            </a:lvl2pPr>
            <a:lvl3pPr marL="783732" indent="0" algn="ctr">
              <a:buNone/>
            </a:lvl3pPr>
            <a:lvl4pPr marL="1175598" indent="0" algn="ctr">
              <a:buNone/>
            </a:lvl4pPr>
            <a:lvl5pPr marL="1567464" indent="0" algn="ctr">
              <a:buNone/>
            </a:lvl5pPr>
            <a:lvl6pPr marL="1959331" indent="0" algn="ctr">
              <a:buNone/>
            </a:lvl6pPr>
            <a:lvl7pPr marL="2351197" indent="0" algn="ctr">
              <a:buNone/>
            </a:lvl7pPr>
            <a:lvl8pPr marL="2743063" indent="0" algn="ctr">
              <a:buNone/>
            </a:lvl8pPr>
            <a:lvl9pPr marL="3134929" indent="0" algn="ctr">
              <a:buNone/>
            </a:lvl9pPr>
            <a:extLst/>
          </a:lstStyle>
          <a:p>
            <a:r>
              <a:rPr kumimoji="0" lang="en-US" smtClean="0"/>
              <a:t>Click to edit Master subtitle style</a:t>
            </a:r>
            <a:endParaRPr kumimoji="0" lang="en-US"/>
          </a:p>
        </p:txBody>
      </p:sp>
      <p:grpSp>
        <p:nvGrpSpPr>
          <p:cNvPr id="2" name="Group 1"/>
          <p:cNvGrpSpPr/>
          <p:nvPr/>
        </p:nvGrpSpPr>
        <p:grpSpPr>
          <a:xfrm>
            <a:off x="-3387" y="3962400"/>
            <a:ext cx="8232989" cy="1529670"/>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0B55AD7-01BF-4FBC-AAF2-AA0C8F0BC095}" type="datetimeFigureOut">
              <a:rPr lang="en-US" smtClean="0"/>
              <a:pPr/>
              <a:t>5/23/2012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4EB64CA-18D4-444C-8602-8580CF8294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1480" y="1185065"/>
            <a:ext cx="7406640" cy="350885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B55AD7-01BF-4FBC-AAF2-AA0C8F0BC095}" type="datetimeFigureOut">
              <a:rPr lang="en-US" smtClean="0"/>
              <a:pPr/>
              <a:t>5/23/2012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4EB64CA-18D4-444C-8602-8580CF8294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9612" y="219713"/>
            <a:ext cx="1599723" cy="447420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1480" y="219713"/>
            <a:ext cx="5692140" cy="4474208"/>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B55AD7-01BF-4FBC-AAF2-AA0C8F0BC095}" type="datetimeFigureOut">
              <a:rPr lang="en-US" smtClean="0"/>
              <a:pPr/>
              <a:t>5/23/2012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4EB64CA-18D4-444C-8602-8580CF8294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5"/>
          <p:cNvSpPr txBox="1">
            <a:spLocks noGrp="1" noChangeArrowheads="1"/>
          </p:cNvSpPr>
          <p:nvPr userDrawn="1"/>
        </p:nvSpPr>
        <p:spPr bwMode="auto">
          <a:xfrm>
            <a:off x="7797072" y="5264751"/>
            <a:ext cx="141064" cy="138499"/>
          </a:xfrm>
          <a:prstGeom prst="rect">
            <a:avLst/>
          </a:prstGeom>
          <a:noFill/>
          <a:ln w="9525">
            <a:noFill/>
            <a:miter lim="800000"/>
            <a:headEnd/>
            <a:tailEnd/>
          </a:ln>
        </p:spPr>
        <p:txBody>
          <a:bodyPr wrap="none" lIns="0" tIns="0" rIns="0" bIns="0" anchor="ctr">
            <a:spAutoFit/>
          </a:bodyPr>
          <a:lstStyle/>
          <a:p>
            <a:pPr algn="r" eaLnBrk="0" fontAlgn="base" hangingPunct="0">
              <a:spcBef>
                <a:spcPct val="0"/>
              </a:spcBef>
              <a:spcAft>
                <a:spcPct val="0"/>
              </a:spcAft>
              <a:defRPr/>
            </a:pPr>
            <a:fld id="{861C6D70-6157-42E3-B59A-8EF3E48A1EF8}" type="slidenum">
              <a:rPr lang="en-GB" sz="900" i="1">
                <a:solidFill>
                  <a:srgbClr val="00428A"/>
                </a:solidFill>
                <a:ea typeface="Arial Unicode MS" pitchFamily="34" charset="-128"/>
                <a:cs typeface="Arial Unicode MS" pitchFamily="34" charset="-128"/>
              </a:rPr>
              <a:pPr algn="r" eaLnBrk="0" fontAlgn="base" hangingPunct="0">
                <a:spcBef>
                  <a:spcPct val="0"/>
                </a:spcBef>
                <a:spcAft>
                  <a:spcPct val="0"/>
                </a:spcAft>
                <a:defRPr/>
              </a:pPr>
              <a:t>‹#›</a:t>
            </a:fld>
            <a:endParaRPr lang="en-GB" sz="900" i="1">
              <a:solidFill>
                <a:srgbClr val="00428A"/>
              </a:solidFill>
              <a:ea typeface="Arial Unicode MS" pitchFamily="34" charset="-128"/>
              <a:cs typeface="Arial Unicode MS" pitchFamily="34" charset="-128"/>
            </a:endParaRPr>
          </a:p>
        </p:txBody>
      </p:sp>
      <p:sp>
        <p:nvSpPr>
          <p:cNvPr id="5" name="Text Box 4"/>
          <p:cNvSpPr txBox="1">
            <a:spLocks noChangeArrowheads="1"/>
          </p:cNvSpPr>
          <p:nvPr userDrawn="1"/>
        </p:nvSpPr>
        <p:spPr bwMode="gray">
          <a:xfrm>
            <a:off x="6504990" y="5271101"/>
            <a:ext cx="974626" cy="138499"/>
          </a:xfrm>
          <a:prstGeom prst="rect">
            <a:avLst/>
          </a:prstGeom>
          <a:noFill/>
          <a:ln w="9525" algn="ctr">
            <a:noFill/>
            <a:miter lim="800000"/>
            <a:headEnd/>
            <a:tailEnd/>
          </a:ln>
        </p:spPr>
        <p:txBody>
          <a:bodyPr wrap="none" lIns="0" tIns="0" rIns="0" bIns="0" anchor="ctr">
            <a:spAutoFit/>
          </a:bodyPr>
          <a:lstStyle/>
          <a:p>
            <a:pPr algn="ctr" eaLnBrk="0" fontAlgn="base" hangingPunct="0">
              <a:spcBef>
                <a:spcPct val="50000"/>
              </a:spcBef>
              <a:spcAft>
                <a:spcPct val="0"/>
              </a:spcAft>
              <a:defRPr/>
            </a:pPr>
            <a:r>
              <a:rPr lang="en-GB" sz="900" i="1">
                <a:solidFill>
                  <a:srgbClr val="00428A"/>
                </a:solidFill>
                <a:ea typeface="Arial Unicode MS" pitchFamily="34" charset="-128"/>
                <a:cs typeface="Arial Unicode MS" pitchFamily="34" charset="-128"/>
              </a:rPr>
              <a:t>v2 November 2010</a:t>
            </a:r>
          </a:p>
        </p:txBody>
      </p:sp>
      <p:sp>
        <p:nvSpPr>
          <p:cNvPr id="107522" name="Rectangle 3"/>
          <p:cNvSpPr>
            <a:spLocks noGrp="1" noChangeArrowheads="1"/>
          </p:cNvSpPr>
          <p:nvPr>
            <p:ph type="ctrTitle"/>
          </p:nvPr>
        </p:nvSpPr>
        <p:spPr>
          <a:xfrm>
            <a:off x="291465" y="1350011"/>
            <a:ext cx="3499009" cy="3294380"/>
          </a:xfrm>
        </p:spPr>
        <p:txBody>
          <a:bodyPr anchor="t" anchorCtr="1"/>
          <a:lstStyle>
            <a:lvl1pPr>
              <a:defRPr sz="3300" smtClean="0"/>
            </a:lvl1pPr>
          </a:lstStyle>
          <a:p>
            <a:r>
              <a:rPr lang="en-US" smtClean="0"/>
              <a:t>CLICK TO EDIT MASTER TITLE STYLE</a:t>
            </a:r>
          </a:p>
        </p:txBody>
      </p:sp>
      <p:sp>
        <p:nvSpPr>
          <p:cNvPr id="107523" name="Rectangle 4"/>
          <p:cNvSpPr>
            <a:spLocks noGrp="1" noChangeArrowheads="1"/>
          </p:cNvSpPr>
          <p:nvPr>
            <p:ph type="subTitle" idx="1"/>
          </p:nvPr>
        </p:nvSpPr>
        <p:spPr>
          <a:xfrm>
            <a:off x="4439127" y="1360171"/>
            <a:ext cx="3499008" cy="3150870"/>
          </a:xfrm>
        </p:spPr>
        <p:txBody>
          <a:bodyPr anchorCtr="1"/>
          <a:lstStyle>
            <a:lvl1pPr marL="0" indent="0">
              <a:buFontTx/>
              <a:buNone/>
              <a:defRPr sz="3600" b="1" smtClean="0">
                <a:solidFill>
                  <a:schemeClr val="tx2"/>
                </a:solidFill>
              </a:defRPr>
            </a:lvl1pPr>
          </a:lstStyle>
          <a:p>
            <a:r>
              <a:rPr lang="en-US" smtClean="0"/>
              <a:t>CLICK TO EDIT MASTER SUBTITLE STYLE</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525520"/>
            <a:ext cx="6995160" cy="1089660"/>
          </a:xfrm>
        </p:spPr>
        <p:txBody>
          <a:bodyPr anchor="t"/>
          <a:lstStyle>
            <a:lvl1pPr algn="l">
              <a:defRPr sz="34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325371"/>
            <a:ext cx="6995160" cy="1200150"/>
          </a:xfrm>
        </p:spPr>
        <p:txBody>
          <a:bodyPr anchor="b"/>
          <a:lstStyle>
            <a:lvl1pPr marL="0" indent="0">
              <a:buNone/>
              <a:defRPr sz="1700"/>
            </a:lvl1pPr>
            <a:lvl2pPr marL="391866" indent="0">
              <a:buNone/>
              <a:defRPr sz="1500"/>
            </a:lvl2pPr>
            <a:lvl3pPr marL="783732" indent="0">
              <a:buNone/>
              <a:defRPr sz="1400"/>
            </a:lvl3pPr>
            <a:lvl4pPr marL="1175598" indent="0">
              <a:buNone/>
              <a:defRPr sz="1200"/>
            </a:lvl4pPr>
            <a:lvl5pPr marL="1567464" indent="0">
              <a:buNone/>
              <a:defRPr sz="1200"/>
            </a:lvl5pPr>
            <a:lvl6pPr marL="1959331" indent="0">
              <a:buNone/>
              <a:defRPr sz="1200"/>
            </a:lvl6pPr>
            <a:lvl7pPr marL="2351197" indent="0">
              <a:buNone/>
              <a:defRPr sz="1200"/>
            </a:lvl7pPr>
            <a:lvl8pPr marL="2743063" indent="0">
              <a:buNone/>
              <a:defRPr sz="1200"/>
            </a:lvl8pPr>
            <a:lvl9pPr marL="3134929" indent="0">
              <a:buNone/>
              <a:defRPr sz="12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4314" y="904240"/>
            <a:ext cx="3821906" cy="4033520"/>
          </a:xfrm>
        </p:spPr>
        <p:txBody>
          <a:bodyPr/>
          <a:lstStyle>
            <a:lvl1pPr>
              <a:defRPr sz="24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904240"/>
            <a:ext cx="3821907" cy="4033520"/>
          </a:xfrm>
        </p:spPr>
        <p:txBody>
          <a:bodyPr/>
          <a:lstStyle>
            <a:lvl1pPr>
              <a:defRPr sz="24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219710"/>
            <a:ext cx="740664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228090"/>
            <a:ext cx="3636169" cy="511810"/>
          </a:xfrm>
        </p:spPr>
        <p:txBody>
          <a:bodyPr anchor="b"/>
          <a:lstStyle>
            <a:lvl1pPr marL="0" indent="0">
              <a:buNone/>
              <a:defRPr sz="2100" b="1"/>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739900"/>
            <a:ext cx="3636169" cy="3161030"/>
          </a:xfrm>
        </p:spPr>
        <p:txBody>
          <a:bodyPr/>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228090"/>
            <a:ext cx="3637598" cy="511810"/>
          </a:xfrm>
        </p:spPr>
        <p:txBody>
          <a:bodyPr anchor="b"/>
          <a:lstStyle>
            <a:lvl1pPr marL="0" indent="0">
              <a:buNone/>
              <a:defRPr sz="2100" b="1"/>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739900"/>
            <a:ext cx="3637598" cy="3161030"/>
          </a:xfrm>
        </p:spPr>
        <p:txBody>
          <a:bodyPr/>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18440"/>
            <a:ext cx="2707482" cy="929640"/>
          </a:xfrm>
        </p:spPr>
        <p:txBody>
          <a:bodyPr/>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217545" y="218441"/>
            <a:ext cx="4600575" cy="4682490"/>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148081"/>
            <a:ext cx="2707482" cy="3752850"/>
          </a:xfrm>
        </p:spPr>
        <p:txBody>
          <a:bodyPr/>
          <a:lstStyle>
            <a:lvl1pPr marL="0" indent="0">
              <a:buNone/>
              <a:defRPr sz="12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B55AD7-01BF-4FBC-AAF2-AA0C8F0BC095}" type="datetimeFigureOut">
              <a:rPr lang="en-US" smtClean="0"/>
              <a:pPr/>
              <a:t>5/23/2012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4EB64CA-18D4-444C-8602-8580CF82948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3840480"/>
            <a:ext cx="4937760" cy="453390"/>
          </a:xfrm>
        </p:spPr>
        <p:txBody>
          <a:bodyPr/>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613059" y="490220"/>
            <a:ext cx="4937760" cy="3291840"/>
          </a:xfrm>
        </p:spPr>
        <p:txBody>
          <a:bodyPr lIns="78373" tIns="39187" rIns="78373" bIns="39187"/>
          <a:lstStyle>
            <a:lvl1pPr marL="0" indent="0">
              <a:buNone/>
              <a:defRPr sz="2700"/>
            </a:lvl1pPr>
            <a:lvl2pPr marL="391866" indent="0">
              <a:buNone/>
              <a:defRPr sz="2400"/>
            </a:lvl2pPr>
            <a:lvl3pPr marL="783732" indent="0">
              <a:buNone/>
              <a:defRPr sz="2100"/>
            </a:lvl3pPr>
            <a:lvl4pPr marL="1175598" indent="0">
              <a:buNone/>
              <a:defRPr sz="1700"/>
            </a:lvl4pPr>
            <a:lvl5pPr marL="1567464" indent="0">
              <a:buNone/>
              <a:defRPr sz="1700"/>
            </a:lvl5pPr>
            <a:lvl6pPr marL="1959331" indent="0">
              <a:buNone/>
              <a:defRPr sz="1700"/>
            </a:lvl6pPr>
            <a:lvl7pPr marL="2351197" indent="0">
              <a:buNone/>
              <a:defRPr sz="1700"/>
            </a:lvl7pPr>
            <a:lvl8pPr marL="2743063" indent="0">
              <a:buNone/>
              <a:defRPr sz="1700"/>
            </a:lvl8pPr>
            <a:lvl9pPr marL="3134929" indent="0">
              <a:buNone/>
              <a:defRPr sz="1700"/>
            </a:lvl9pPr>
          </a:lstStyle>
          <a:p>
            <a:pPr lvl="0"/>
            <a:endParaRPr lang="en-US" noProof="0" smtClean="0"/>
          </a:p>
        </p:txBody>
      </p:sp>
      <p:sp>
        <p:nvSpPr>
          <p:cNvPr id="4" name="Text Placeholder 3"/>
          <p:cNvSpPr>
            <a:spLocks noGrp="1"/>
          </p:cNvSpPr>
          <p:nvPr>
            <p:ph type="body" sz="half" idx="2"/>
          </p:nvPr>
        </p:nvSpPr>
        <p:spPr>
          <a:xfrm>
            <a:off x="1613059" y="4293870"/>
            <a:ext cx="4937760" cy="643890"/>
          </a:xfrm>
        </p:spPr>
        <p:txBody>
          <a:bodyPr/>
          <a:lstStyle>
            <a:lvl1pPr marL="0" indent="0">
              <a:buNone/>
              <a:defRPr sz="12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60758" y="34291"/>
            <a:ext cx="1944529" cy="49034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4315" y="34291"/>
            <a:ext cx="5699283" cy="49034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4344" y="151130"/>
            <a:ext cx="7473791" cy="63373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4344" y="1475741"/>
            <a:ext cx="7473791" cy="3686810"/>
          </a:xfrm>
        </p:spPr>
        <p:txBody>
          <a:bodyPr/>
          <a:lstStyle/>
          <a:p>
            <a:pPr lvl="0"/>
            <a:endParaRPr lang="en-GB" noProof="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troke Prevention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30479" y="130810"/>
            <a:ext cx="7685280" cy="750570"/>
          </a:xfrm>
          <a:prstGeom prst="rect">
            <a:avLst/>
          </a:prstGeom>
        </p:spPr>
        <p:txBody>
          <a:bodyPr/>
          <a:lstStyle>
            <a:lvl1pPr>
              <a:defRPr/>
            </a:lvl1pPr>
          </a:lstStyle>
          <a:p>
            <a:r>
              <a:rPr lang="en-US" smtClean="0"/>
              <a:t>Click to edit Master title style</a:t>
            </a:r>
            <a:endParaRPr lang="en-GB" dirty="0"/>
          </a:p>
        </p:txBody>
      </p:sp>
      <p:sp>
        <p:nvSpPr>
          <p:cNvPr id="11" name="Text Placeholder 10"/>
          <p:cNvSpPr>
            <a:spLocks noGrp="1"/>
          </p:cNvSpPr>
          <p:nvPr>
            <p:ph type="body" sz="quarter" idx="18"/>
          </p:nvPr>
        </p:nvSpPr>
        <p:spPr>
          <a:xfrm>
            <a:off x="330480" y="1431289"/>
            <a:ext cx="7685279" cy="33870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rokePrevention_Title Slide">
    <p:spTree>
      <p:nvGrpSpPr>
        <p:cNvPr id="1" name=""/>
        <p:cNvGrpSpPr/>
        <p:nvPr/>
      </p:nvGrpSpPr>
      <p:grpSpPr>
        <a:xfrm>
          <a:off x="0" y="0"/>
          <a:ext cx="0" cy="0"/>
          <a:chOff x="0" y="0"/>
          <a:chExt cx="0" cy="0"/>
        </a:xfrm>
      </p:grpSpPr>
      <p:pic>
        <p:nvPicPr>
          <p:cNvPr id="9" name="Picture 7"/>
          <p:cNvPicPr>
            <a:picLocks noChangeAspect="1" noChangeArrowheads="1"/>
          </p:cNvPicPr>
          <p:nvPr userDrawn="1"/>
        </p:nvPicPr>
        <p:blipFill>
          <a:blip r:embed="rId2" cstate="print"/>
          <a:srcRect l="13533" t="22983" r="13539" b="27311"/>
          <a:stretch>
            <a:fillRect/>
          </a:stretch>
        </p:blipFill>
        <p:spPr bwMode="auto">
          <a:xfrm>
            <a:off x="0" y="1018402"/>
            <a:ext cx="8229600" cy="3116095"/>
          </a:xfrm>
          <a:prstGeom prst="rect">
            <a:avLst/>
          </a:prstGeom>
          <a:noFill/>
          <a:ln w="9525">
            <a:noFill/>
            <a:miter lim="800000"/>
            <a:headEnd/>
            <a:tailEnd/>
          </a:ln>
        </p:spPr>
      </p:pic>
      <p:pic>
        <p:nvPicPr>
          <p:cNvPr id="11" name="Picture 7"/>
          <p:cNvPicPr>
            <a:picLocks noChangeAspect="1" noChangeArrowheads="1"/>
          </p:cNvPicPr>
          <p:nvPr userDrawn="1"/>
        </p:nvPicPr>
        <p:blipFill rotWithShape="1">
          <a:blip r:embed="rId2" cstate="print"/>
          <a:srcRect l="13533" t="64771" r="47961" b="27311"/>
          <a:stretch/>
        </p:blipFill>
        <p:spPr bwMode="auto">
          <a:xfrm>
            <a:off x="1" y="3638094"/>
            <a:ext cx="4345229" cy="1848307"/>
          </a:xfrm>
          <a:prstGeom prst="rect">
            <a:avLst/>
          </a:prstGeom>
          <a:noFill/>
          <a:ln w="9525">
            <a:noFill/>
            <a:miter lim="800000"/>
            <a:headEnd/>
            <a:tailEnd/>
          </a:ln>
        </p:spPr>
      </p:pic>
      <p:pic>
        <p:nvPicPr>
          <p:cNvPr id="7" name="Grafik 6"/>
          <p:cNvPicPr>
            <a:picLocks/>
          </p:cNvPicPr>
          <p:nvPr userDrawn="1"/>
        </p:nvPicPr>
        <p:blipFill rotWithShape="1">
          <a:blip r:embed="rId3" cstate="print">
            <a:extLst>
              <a:ext uri="{28A0092B-C50C-407E-A947-70E740481C1C}">
                <a14:useLocalDpi xmlns:a14="http://schemas.microsoft.com/office/drawing/2010/main" xmlns="" val="0"/>
              </a:ext>
            </a:extLst>
          </a:blip>
          <a:srcRect t="77263" r="1778"/>
          <a:stretch/>
        </p:blipFill>
        <p:spPr>
          <a:xfrm>
            <a:off x="6239662" y="5191269"/>
            <a:ext cx="1989941" cy="172101"/>
          </a:xfrm>
          <a:prstGeom prst="rect">
            <a:avLst/>
          </a:prstGeom>
        </p:spPr>
      </p:pic>
      <p:pic>
        <p:nvPicPr>
          <p:cNvPr id="8" name="Grafik 7"/>
          <p:cNvPicPr>
            <a:picLocks/>
          </p:cNvPicPr>
          <p:nvPr userDrawn="1"/>
        </p:nvPicPr>
        <p:blipFill rotWithShape="1">
          <a:blip r:embed="rId4" cstate="print">
            <a:extLst>
              <a:ext uri="{28A0092B-C50C-407E-A947-70E740481C1C}">
                <a14:useLocalDpi xmlns:a14="http://schemas.microsoft.com/office/drawing/2010/main" xmlns="" val="0"/>
              </a:ext>
            </a:extLst>
          </a:blip>
          <a:srcRect r="1624" b="21891"/>
          <a:stretch/>
        </p:blipFill>
        <p:spPr>
          <a:xfrm>
            <a:off x="6236534" y="4592166"/>
            <a:ext cx="1993068" cy="591222"/>
          </a:xfrm>
          <a:prstGeom prst="rect">
            <a:avLst/>
          </a:prstGeom>
        </p:spPr>
      </p:pic>
      <p:sp>
        <p:nvSpPr>
          <p:cNvPr id="12" name="Rectangle 11"/>
          <p:cNvSpPr/>
          <p:nvPr userDrawn="1"/>
        </p:nvSpPr>
        <p:spPr>
          <a:xfrm>
            <a:off x="0" y="4"/>
            <a:ext cx="8229600" cy="102362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8365" tIns="39183" rIns="78365" bIns="39183" rtlCol="0" anchor="ctr"/>
          <a:lstStyle/>
          <a:p>
            <a:pPr algn="ctr" defTabSz="783648">
              <a:lnSpc>
                <a:spcPct val="90000"/>
              </a:lnSpc>
            </a:pPr>
            <a:endParaRPr lang="de-DE" sz="2400" b="1" dirty="0">
              <a:solidFill>
                <a:srgbClr val="0668AF"/>
              </a:solidFill>
            </a:endParaRPr>
          </a:p>
        </p:txBody>
      </p:sp>
      <p:sp>
        <p:nvSpPr>
          <p:cNvPr id="2" name="Title 1"/>
          <p:cNvSpPr>
            <a:spLocks noGrp="1"/>
          </p:cNvSpPr>
          <p:nvPr userDrawn="1">
            <p:ph type="ctrTitle"/>
          </p:nvPr>
        </p:nvSpPr>
        <p:spPr>
          <a:xfrm>
            <a:off x="331470" y="50806"/>
            <a:ext cx="7699534" cy="975359"/>
          </a:xfrm>
          <a:noFill/>
          <a:effectLst/>
        </p:spPr>
        <p:txBody>
          <a:bodyPr anchor="ctr" anchorCtr="0"/>
          <a:lstStyle>
            <a:lvl1pPr algn="ctr">
              <a:defRPr sz="3100">
                <a:solidFill>
                  <a:schemeClr val="bg1"/>
                </a:solidFill>
              </a:defRPr>
            </a:lvl1pPr>
          </a:lstStyle>
          <a:p>
            <a:r>
              <a:rPr lang="en-US" dirty="0" smtClean="0"/>
              <a:t>Click to edit Master title style</a:t>
            </a:r>
            <a:endParaRPr lang="en-US" dirty="0"/>
          </a:p>
        </p:txBody>
      </p:sp>
      <p:sp>
        <p:nvSpPr>
          <p:cNvPr id="10" name="Content Placeholder 9"/>
          <p:cNvSpPr>
            <a:spLocks noGrp="1"/>
          </p:cNvSpPr>
          <p:nvPr userDrawn="1">
            <p:ph sz="quarter" idx="13"/>
          </p:nvPr>
        </p:nvSpPr>
        <p:spPr>
          <a:xfrm>
            <a:off x="304213" y="4567539"/>
            <a:ext cx="3711835" cy="294788"/>
          </a:xfrm>
        </p:spPr>
        <p:txBody>
          <a:bodyPr anchor="b" anchorCtr="0">
            <a:normAutofit/>
          </a:bodyPr>
          <a:lstStyle>
            <a:lvl1pPr marL="0" indent="0" algn="l">
              <a:buNone/>
              <a:defRPr sz="1700">
                <a:solidFill>
                  <a:schemeClr val="bg1"/>
                </a:solidFill>
              </a:defRPr>
            </a:lvl1pPr>
          </a:lstStyle>
          <a:p>
            <a:pPr lvl="0"/>
            <a:r>
              <a:rPr lang="en-US" dirty="0" smtClean="0"/>
              <a:t>Click to edit Master text styles</a:t>
            </a:r>
          </a:p>
        </p:txBody>
      </p:sp>
      <p:pic>
        <p:nvPicPr>
          <p:cNvPr id="13" name="Grafik 12"/>
          <p:cNvPicPr>
            <a:picLocks noChangeAspect="1"/>
          </p:cNvPicPr>
          <p:nvPr userDrawn="1"/>
        </p:nvPicPr>
        <p:blipFill>
          <a:blip r:embed="rId5" cstate="print">
            <a:extLst>
              <a:ext uri="{BEBA8EAE-BF5A-486C-A8C5-ECC9F3942E4B}">
                <a14:imgProps xmlns:a14="http://schemas.microsoft.com/office/drawing/2010/main" xmlns="">
                  <a14:imgLayer r:embed="rId6">
                    <a14:imgEffect>
                      <a14:brightnessContrast bright="100000" contrast="100000"/>
                    </a14:imgEffect>
                  </a14:imgLayer>
                </a14:imgProps>
              </a:ext>
              <a:ext uri="{28A0092B-C50C-407E-A947-70E740481C1C}">
                <a14:useLocalDpi xmlns:a14="http://schemas.microsoft.com/office/drawing/2010/main" xmlns="" val="0"/>
              </a:ext>
            </a:extLst>
          </a:blip>
          <a:stretch>
            <a:fillRect/>
          </a:stretch>
        </p:blipFill>
        <p:spPr>
          <a:xfrm>
            <a:off x="225142" y="4908847"/>
            <a:ext cx="1606708" cy="47222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rokePrevention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0480" y="1431290"/>
            <a:ext cx="7685280" cy="338709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335757" y="1021085"/>
            <a:ext cx="7685280" cy="207749"/>
          </a:xfrm>
        </p:spPr>
        <p:txBody>
          <a:bodyPr>
            <a:spAutoFit/>
          </a:bodyPr>
          <a:lstStyle>
            <a:lvl1pPr marL="0" indent="0">
              <a:buNone/>
              <a:defRPr sz="1500" b="1">
                <a:solidFill>
                  <a:srgbClr val="3F3F3F"/>
                </a:solidFill>
              </a:defRPr>
            </a:lvl1pPr>
          </a:lstStyle>
          <a:p>
            <a:pPr lvl="0"/>
            <a:r>
              <a:rPr lang="en-US" dirty="0" smtClean="0"/>
              <a:t>Click to edit Master text styles</a:t>
            </a:r>
          </a:p>
        </p:txBody>
      </p:sp>
      <p:sp>
        <p:nvSpPr>
          <p:cNvPr id="7" name="Slide Number Placeholder 5"/>
          <p:cNvSpPr>
            <a:spLocks noGrp="1"/>
          </p:cNvSpPr>
          <p:nvPr>
            <p:ph type="sldNum" sz="quarter" idx="16"/>
          </p:nvPr>
        </p:nvSpPr>
        <p:spPr/>
        <p:txBody>
          <a:bodyPr/>
          <a:lstStyle>
            <a:lvl1pPr>
              <a:defRPr smtClean="0"/>
            </a:lvl1pPr>
          </a:lstStyle>
          <a:p>
            <a:pPr>
              <a:defRPr/>
            </a:pPr>
            <a:fld id="{ACD5A935-820C-435D-B103-33EA96FF8625}" type="slidenum">
              <a:rPr lang="en-US"/>
              <a:pPr>
                <a:defRPr/>
              </a:pPr>
              <a:t>‹#›</a:t>
            </a:fld>
            <a:endParaRPr lang="en-US"/>
          </a:p>
        </p:txBody>
      </p:sp>
      <p:sp>
        <p:nvSpPr>
          <p:cNvPr id="8" name="Content Placeholder 2"/>
          <p:cNvSpPr>
            <a:spLocks noGrp="1"/>
          </p:cNvSpPr>
          <p:nvPr>
            <p:ph idx="17" hasCustomPrompt="1"/>
          </p:nvPr>
        </p:nvSpPr>
        <p:spPr>
          <a:xfrm>
            <a:off x="330480" y="5225040"/>
            <a:ext cx="5224500" cy="124650"/>
          </a:xfrm>
        </p:spPr>
        <p:txBody>
          <a:bodyPr wrap="square">
            <a:spAutoFit/>
          </a:bodyPr>
          <a:lstStyle>
            <a:lvl1pPr marL="0" indent="0">
              <a:tabLst>
                <a:tab pos="465291" algn="l"/>
              </a:tabLst>
              <a:defRPr sz="9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Source:	Sources</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Standardfol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en-US" noProof="0" dirty="0"/>
          </a:p>
        </p:txBody>
      </p:sp>
      <p:sp>
        <p:nvSpPr>
          <p:cNvPr id="3" name="Inhaltsplatzhalter 2"/>
          <p:cNvSpPr>
            <a:spLocks noGrp="1"/>
          </p:cNvSpPr>
          <p:nvPr>
            <p:ph idx="1"/>
          </p:nvPr>
        </p:nvSpPr>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dirty="0"/>
          </a:p>
        </p:txBody>
      </p:sp>
      <p:sp>
        <p:nvSpPr>
          <p:cNvPr id="4" name="Rectangle 96"/>
          <p:cNvSpPr>
            <a:spLocks noGrp="1" noChangeArrowheads="1"/>
          </p:cNvSpPr>
          <p:nvPr>
            <p:ph type="dt" sz="half" idx="10"/>
          </p:nvPr>
        </p:nvSpPr>
        <p:spPr>
          <a:xfrm>
            <a:off x="7103747" y="5161280"/>
            <a:ext cx="810102" cy="143510"/>
          </a:xfrm>
          <a:prstGeom prst="rect">
            <a:avLst/>
          </a:prstGeom>
          <a:ln/>
        </p:spPr>
        <p:txBody>
          <a:bodyPr lIns="78365" tIns="39183" rIns="78365" bIns="39183"/>
          <a:lstStyle>
            <a:lvl1pPr>
              <a:defRPr/>
            </a:lvl1pPr>
          </a:lstStyle>
          <a:p>
            <a:pPr defTabSz="783648" fontAlgn="base">
              <a:spcBef>
                <a:spcPct val="0"/>
              </a:spcBef>
              <a:spcAft>
                <a:spcPct val="0"/>
              </a:spcAft>
              <a:defRPr/>
            </a:pPr>
            <a:fld id="{034823A8-3810-4937-9B98-9AC7D30CDE82}" type="datetimeFigureOut">
              <a:rPr lang="de-DE">
                <a:solidFill>
                  <a:prstClr val="black"/>
                </a:solidFill>
                <a:latin typeface="Arial" charset="0"/>
                <a:ea typeface="Arial Unicode MS" pitchFamily="34" charset="-128"/>
                <a:cs typeface="Arial" charset="0"/>
              </a:rPr>
              <a:pPr defTabSz="783648" fontAlgn="base">
                <a:spcBef>
                  <a:spcPct val="0"/>
                </a:spcBef>
                <a:spcAft>
                  <a:spcPct val="0"/>
                </a:spcAft>
                <a:defRPr/>
              </a:pPr>
              <a:t>23.05.2012</a:t>
            </a:fld>
            <a:endParaRPr lang="de-DE">
              <a:solidFill>
                <a:prstClr val="black"/>
              </a:solidFill>
              <a:latin typeface="Arial" charset="0"/>
              <a:ea typeface="Arial Unicode MS" pitchFamily="34" charset="-128"/>
              <a:cs typeface="Arial" charset="0"/>
            </a:endParaRPr>
          </a:p>
        </p:txBody>
      </p:sp>
      <p:sp>
        <p:nvSpPr>
          <p:cNvPr id="5" name="Rectangle 97"/>
          <p:cNvSpPr>
            <a:spLocks noGrp="1" noChangeArrowheads="1"/>
          </p:cNvSpPr>
          <p:nvPr>
            <p:ph type="ftr" sz="quarter" idx="11"/>
          </p:nvPr>
        </p:nvSpPr>
        <p:spPr>
          <a:ln/>
        </p:spPr>
        <p:txBody>
          <a:bodyPr/>
          <a:lstStyle>
            <a:lvl1pPr>
              <a:defRPr/>
            </a:lvl1pPr>
          </a:lstStyle>
          <a:p>
            <a:pPr>
              <a:defRPr/>
            </a:pPr>
            <a:endParaRPr lang="de-DE">
              <a:solidFill>
                <a:prstClr val="black">
                  <a:tint val="75000"/>
                </a:prstClr>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AAD8FBC-931D-472C-97EF-E66017F21002}" type="slidenum">
              <a:rPr lang="de-DE"/>
              <a:pPr>
                <a:defRPr/>
              </a:pPr>
              <a:t>‹#›</a:t>
            </a:fld>
            <a:endParaRPr lang="de-DE"/>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900"/>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224319" y="904240"/>
            <a:ext cx="7780973" cy="403352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troke Prevention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30479" y="130813"/>
            <a:ext cx="7685280" cy="750570"/>
          </a:xfrm>
          <a:prstGeom prst="rect">
            <a:avLst/>
          </a:prstGeom>
        </p:spPr>
        <p:txBody>
          <a:bodyPr/>
          <a:lstStyle>
            <a:lvl1pPr>
              <a:defRPr/>
            </a:lvl1pPr>
          </a:lstStyle>
          <a:p>
            <a:r>
              <a:rPr lang="en-US" smtClean="0"/>
              <a:t>Click to edit Master title style</a:t>
            </a:r>
            <a:endParaRPr lang="en-GB" dirty="0"/>
          </a:p>
        </p:txBody>
      </p:sp>
      <p:sp>
        <p:nvSpPr>
          <p:cNvPr id="11" name="Text Placeholder 10"/>
          <p:cNvSpPr>
            <a:spLocks noGrp="1"/>
          </p:cNvSpPr>
          <p:nvPr>
            <p:ph type="body" sz="quarter" idx="18"/>
          </p:nvPr>
        </p:nvSpPr>
        <p:spPr>
          <a:xfrm>
            <a:off x="330482" y="1431289"/>
            <a:ext cx="7685279" cy="33870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0137" y="847770"/>
            <a:ext cx="6995160" cy="1463040"/>
          </a:xfrm>
        </p:spPr>
        <p:txBody>
          <a:bodyPr vert="horz" anchor="b">
            <a:normAutofit/>
            <a:scene3d>
              <a:camera prst="orthographicFront"/>
              <a:lightRig rig="soft" dir="t"/>
            </a:scene3d>
            <a:sp3d prstMaterial="softEdge">
              <a:bevelT w="25400" h="25400"/>
            </a:sp3d>
          </a:bodyPr>
          <a:lstStyle>
            <a:lvl1pPr algn="r">
              <a:buNone/>
              <a:defRPr sz="41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530442" y="2345370"/>
            <a:ext cx="4114800" cy="1163910"/>
          </a:xfrm>
        </p:spPr>
        <p:txBody>
          <a:bodyPr lIns="78373" rIns="78373" anchor="t"/>
          <a:lstStyle>
            <a:lvl1pPr marL="0" indent="0" algn="l">
              <a:buNone/>
              <a:defRPr sz="2000">
                <a:solidFill>
                  <a:schemeClr val="tx1"/>
                </a:solidFill>
              </a:defRPr>
            </a:lvl1pPr>
            <a:lvl2pPr>
              <a:buNone/>
              <a:defRPr sz="1500">
                <a:solidFill>
                  <a:schemeClr val="tx1">
                    <a:tint val="75000"/>
                  </a:schemeClr>
                </a:solidFill>
              </a:defRPr>
            </a:lvl2pPr>
            <a:lvl3pPr>
              <a:buNone/>
              <a:defRPr sz="1400">
                <a:solidFill>
                  <a:schemeClr val="tx1">
                    <a:tint val="75000"/>
                  </a:schemeClr>
                </a:solidFill>
              </a:defRPr>
            </a:lvl3pPr>
            <a:lvl4pPr>
              <a:buNone/>
              <a:defRPr sz="1200">
                <a:solidFill>
                  <a:schemeClr val="tx1">
                    <a:tint val="75000"/>
                  </a:schemeClr>
                </a:solidFill>
              </a:defRPr>
            </a:lvl4pPr>
            <a:lvl5pPr>
              <a:buNone/>
              <a:defRPr sz="12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0B55AD7-01BF-4FBC-AAF2-AA0C8F0BC095}" type="datetimeFigureOut">
              <a:rPr lang="en-US" smtClean="0"/>
              <a:pPr/>
              <a:t>5/23/2012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4EB64CA-18D4-444C-8602-8580CF829487}" type="slidenum">
              <a:rPr lang="en-US" smtClean="0"/>
              <a:pPr/>
              <a:t>‹#›</a:t>
            </a:fld>
            <a:endParaRPr lang="en-US"/>
          </a:p>
        </p:txBody>
      </p:sp>
      <p:sp>
        <p:nvSpPr>
          <p:cNvPr id="7" name="Chevron 6"/>
          <p:cNvSpPr/>
          <p:nvPr/>
        </p:nvSpPr>
        <p:spPr>
          <a:xfrm>
            <a:off x="3273012" y="2404378"/>
            <a:ext cx="164592" cy="1828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78373" tIns="39187" rIns="78373" bIns="39187" anchor="ctr"/>
          <a:lstStyle>
            <a:extLst/>
          </a:lstStyle>
          <a:p>
            <a:pPr algn="l" eaLnBrk="1" latinLnBrk="0" hangingPunct="1"/>
            <a:endParaRPr kumimoji="0" lang="en-US"/>
          </a:p>
        </p:txBody>
      </p:sp>
      <p:sp>
        <p:nvSpPr>
          <p:cNvPr id="8" name="Chevron 7"/>
          <p:cNvSpPr/>
          <p:nvPr/>
        </p:nvSpPr>
        <p:spPr>
          <a:xfrm>
            <a:off x="3105239" y="2404378"/>
            <a:ext cx="164592" cy="1828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78373" tIns="39187" rIns="78373" bIns="39187"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StrokePrevention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0480" y="1431290"/>
            <a:ext cx="7685280" cy="3387090"/>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335758" y="1021086"/>
            <a:ext cx="7685280" cy="249299"/>
          </a:xfrm>
        </p:spPr>
        <p:txBody>
          <a:bodyPr>
            <a:spAutoFit/>
          </a:bodyPr>
          <a:lstStyle>
            <a:lvl1pPr marL="0" indent="0">
              <a:buNone/>
              <a:defRPr sz="1800" b="1">
                <a:solidFill>
                  <a:srgbClr val="3F3F3F"/>
                </a:solidFill>
              </a:defRPr>
            </a:lvl1pPr>
          </a:lstStyle>
          <a:p>
            <a:pPr lvl="0"/>
            <a:r>
              <a:rPr lang="en-US" dirty="0" smtClean="0"/>
              <a:t>Click to edit Master text styles</a:t>
            </a:r>
          </a:p>
        </p:txBody>
      </p:sp>
    </p:spTree>
    <p:extLst>
      <p:ext uri="{BB962C8B-B14F-4D97-AF65-F5344CB8AC3E}">
        <p14:creationId xmlns:p14="http://schemas.microsoft.com/office/powerpoint/2010/main" xmlns="" val="231443444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StrokePrevention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0480" y="1431290"/>
            <a:ext cx="7685280" cy="3387090"/>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335758" y="1021086"/>
            <a:ext cx="7685280" cy="249299"/>
          </a:xfrm>
        </p:spPr>
        <p:txBody>
          <a:bodyPr>
            <a:spAutoFit/>
          </a:bodyPr>
          <a:lstStyle>
            <a:lvl1pPr marL="0" indent="0">
              <a:buNone/>
              <a:defRPr sz="1800" b="1">
                <a:solidFill>
                  <a:srgbClr val="3F3F3F"/>
                </a:solidFill>
              </a:defRPr>
            </a:lvl1pPr>
          </a:lstStyle>
          <a:p>
            <a:pPr lvl="0"/>
            <a:r>
              <a:rPr lang="en-US" dirty="0" smtClean="0"/>
              <a:t>Click to edit Master text styles</a:t>
            </a:r>
          </a:p>
        </p:txBody>
      </p:sp>
    </p:spTree>
    <p:extLst>
      <p:ext uri="{BB962C8B-B14F-4D97-AF65-F5344CB8AC3E}">
        <p14:creationId xmlns:p14="http://schemas.microsoft.com/office/powerpoint/2010/main" xmlns="" val="23144344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StrokePrevention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0480" y="1431290"/>
            <a:ext cx="7685280" cy="3387090"/>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335758" y="1021086"/>
            <a:ext cx="7685280" cy="249299"/>
          </a:xfrm>
        </p:spPr>
        <p:txBody>
          <a:bodyPr>
            <a:spAutoFit/>
          </a:bodyPr>
          <a:lstStyle>
            <a:lvl1pPr marL="0" indent="0">
              <a:buNone/>
              <a:defRPr sz="1800" b="1">
                <a:solidFill>
                  <a:srgbClr val="3F3F3F"/>
                </a:solidFill>
              </a:defRPr>
            </a:lvl1pPr>
          </a:lstStyle>
          <a:p>
            <a:pPr lvl="0"/>
            <a:r>
              <a:rPr lang="en-US" dirty="0" smtClean="0"/>
              <a:t>Click to edit Master text styles</a:t>
            </a:r>
          </a:p>
        </p:txBody>
      </p:sp>
    </p:spTree>
    <p:extLst>
      <p:ext uri="{BB962C8B-B14F-4D97-AF65-F5344CB8AC3E}">
        <p14:creationId xmlns:p14="http://schemas.microsoft.com/office/powerpoint/2010/main" xmlns="" val="23144344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3731318"/>
            <a:ext cx="82359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extLst/>
          </a:lstStyle>
          <a:p>
            <a:pPr algn="ctr"/>
            <a:endParaRPr lang="en-US">
              <a:solidFill>
                <a:prstClr val="white"/>
              </a:solidFill>
            </a:endParaRPr>
          </a:p>
        </p:txBody>
      </p:sp>
      <p:sp>
        <p:nvSpPr>
          <p:cNvPr id="9" name="Title 8"/>
          <p:cNvSpPr>
            <a:spLocks noGrp="1"/>
          </p:cNvSpPr>
          <p:nvPr>
            <p:ph type="ctrTitle"/>
          </p:nvPr>
        </p:nvSpPr>
        <p:spPr>
          <a:xfrm>
            <a:off x="617220" y="1402082"/>
            <a:ext cx="6995160" cy="1463809"/>
          </a:xfrm>
        </p:spPr>
        <p:txBody>
          <a:bodyPr vert="horz" anchor="b">
            <a:normAutofit/>
            <a:scene3d>
              <a:camera prst="orthographicFront"/>
              <a:lightRig rig="soft" dir="t"/>
            </a:scene3d>
            <a:sp3d prstMaterial="softEdge">
              <a:bevelT w="25400" h="25400"/>
            </a:sp3d>
          </a:bodyPr>
          <a:lstStyle>
            <a:lvl1pPr algn="r">
              <a:defRPr sz="41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17220" y="2889287"/>
            <a:ext cx="6995160" cy="959763"/>
          </a:xfrm>
        </p:spPr>
        <p:txBody>
          <a:bodyPr lIns="39187" rIns="39187"/>
          <a:lstStyle>
            <a:lvl1pPr marL="0" marR="54861" indent="0" algn="r">
              <a:buNone/>
              <a:defRPr>
                <a:solidFill>
                  <a:schemeClr val="tx2"/>
                </a:solidFill>
              </a:defRPr>
            </a:lvl1pPr>
            <a:lvl2pPr marL="391866" indent="0" algn="ctr">
              <a:buNone/>
            </a:lvl2pPr>
            <a:lvl3pPr marL="783732" indent="0" algn="ctr">
              <a:buNone/>
            </a:lvl3pPr>
            <a:lvl4pPr marL="1175598" indent="0" algn="ctr">
              <a:buNone/>
            </a:lvl4pPr>
            <a:lvl5pPr marL="1567464" indent="0" algn="ctr">
              <a:buNone/>
            </a:lvl5pPr>
            <a:lvl6pPr marL="1959331" indent="0" algn="ctr">
              <a:buNone/>
            </a:lvl6pPr>
            <a:lvl7pPr marL="2351197" indent="0" algn="ctr">
              <a:buNone/>
            </a:lvl7pPr>
            <a:lvl8pPr marL="2743063" indent="0" algn="ctr">
              <a:buNone/>
            </a:lvl8pPr>
            <a:lvl9pPr marL="3134929" indent="0" algn="ctr">
              <a:buNone/>
            </a:lvl9pPr>
            <a:extLst/>
          </a:lstStyle>
          <a:p>
            <a:r>
              <a:rPr kumimoji="0" lang="en-US" smtClean="0"/>
              <a:t>Click to edit Master subtitle style</a:t>
            </a:r>
            <a:endParaRPr kumimoji="0" lang="en-US"/>
          </a:p>
        </p:txBody>
      </p:sp>
      <p:grpSp>
        <p:nvGrpSpPr>
          <p:cNvPr id="2" name="Group 1"/>
          <p:cNvGrpSpPr/>
          <p:nvPr/>
        </p:nvGrpSpPr>
        <p:grpSpPr>
          <a:xfrm>
            <a:off x="-3387" y="3962400"/>
            <a:ext cx="8232989" cy="1529670"/>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0B55AD7-01BF-4FBC-AAF2-AA0C8F0BC095}" type="datetimeFigureOut">
              <a:rPr lang="en-US" smtClean="0"/>
              <a:pPr/>
              <a:t>5/23/2012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72A376">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4EB64CA-18D4-444C-8602-8580CF829487}"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B55AD7-01BF-4FBC-AAF2-AA0C8F0BC095}" type="datetimeFigureOut">
              <a:rPr lang="en-US" smtClean="0">
                <a:solidFill>
                  <a:prstClr val="black"/>
                </a:solidFill>
              </a:rPr>
              <a:pPr/>
              <a:t>5/23/2012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64EB64CA-18D4-444C-8602-8580CF82948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0137" y="847770"/>
            <a:ext cx="6995160" cy="1463040"/>
          </a:xfrm>
        </p:spPr>
        <p:txBody>
          <a:bodyPr vert="horz" anchor="b">
            <a:normAutofit/>
            <a:scene3d>
              <a:camera prst="orthographicFront"/>
              <a:lightRig rig="soft" dir="t"/>
            </a:scene3d>
            <a:sp3d prstMaterial="softEdge">
              <a:bevelT w="25400" h="25400"/>
            </a:sp3d>
          </a:bodyPr>
          <a:lstStyle>
            <a:lvl1pPr algn="r">
              <a:buNone/>
              <a:defRPr sz="41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530442" y="2345370"/>
            <a:ext cx="4114800" cy="1163910"/>
          </a:xfrm>
        </p:spPr>
        <p:txBody>
          <a:bodyPr lIns="78373" rIns="78373" anchor="t"/>
          <a:lstStyle>
            <a:lvl1pPr marL="0" indent="0" algn="l">
              <a:buNone/>
              <a:defRPr sz="2000">
                <a:solidFill>
                  <a:schemeClr val="tx1"/>
                </a:solidFill>
              </a:defRPr>
            </a:lvl1pPr>
            <a:lvl2pPr>
              <a:buNone/>
              <a:defRPr sz="1500">
                <a:solidFill>
                  <a:schemeClr val="tx1">
                    <a:tint val="75000"/>
                  </a:schemeClr>
                </a:solidFill>
              </a:defRPr>
            </a:lvl2pPr>
            <a:lvl3pPr>
              <a:buNone/>
              <a:defRPr sz="1400">
                <a:solidFill>
                  <a:schemeClr val="tx1">
                    <a:tint val="75000"/>
                  </a:schemeClr>
                </a:solidFill>
              </a:defRPr>
            </a:lvl3pPr>
            <a:lvl4pPr>
              <a:buNone/>
              <a:defRPr sz="1200">
                <a:solidFill>
                  <a:schemeClr val="tx1">
                    <a:tint val="75000"/>
                  </a:schemeClr>
                </a:solidFill>
              </a:defRPr>
            </a:lvl4pPr>
            <a:lvl5pPr>
              <a:buNone/>
              <a:defRPr sz="12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0B55AD7-01BF-4FBC-AAF2-AA0C8F0BC095}" type="datetimeFigureOut">
              <a:rPr lang="en-US" smtClean="0">
                <a:solidFill>
                  <a:prstClr val="white"/>
                </a:solidFill>
              </a:rPr>
              <a:pPr/>
              <a:t>5/23/2012</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64EB64CA-18D4-444C-8602-8580CF829487}" type="slidenum">
              <a:rPr lang="en-US" smtClean="0">
                <a:solidFill>
                  <a:prstClr val="white"/>
                </a:solidFill>
              </a:rPr>
              <a:pPr/>
              <a:t>‹#›</a:t>
            </a:fld>
            <a:endParaRPr lang="en-US">
              <a:solidFill>
                <a:prstClr val="white"/>
              </a:solidFill>
            </a:endParaRPr>
          </a:p>
        </p:txBody>
      </p:sp>
      <p:sp>
        <p:nvSpPr>
          <p:cNvPr id="7" name="Chevron 6"/>
          <p:cNvSpPr/>
          <p:nvPr/>
        </p:nvSpPr>
        <p:spPr>
          <a:xfrm>
            <a:off x="3273012" y="2404378"/>
            <a:ext cx="164592" cy="1828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78373" tIns="39187" rIns="78373" bIns="39187" anchor="ctr"/>
          <a:lstStyle>
            <a:extLst/>
          </a:lstStyle>
          <a:p>
            <a:endParaRPr lang="en-US">
              <a:solidFill>
                <a:prstClr val="white"/>
              </a:solidFill>
            </a:endParaRPr>
          </a:p>
        </p:txBody>
      </p:sp>
      <p:sp>
        <p:nvSpPr>
          <p:cNvPr id="8" name="Chevron 7"/>
          <p:cNvSpPr/>
          <p:nvPr/>
        </p:nvSpPr>
        <p:spPr>
          <a:xfrm>
            <a:off x="3105239" y="2404378"/>
            <a:ext cx="164592" cy="1828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78373" tIns="39187" rIns="78373" bIns="39187" anchor="ctr"/>
          <a:lstStyle>
            <a:extLst/>
          </a:lstStyle>
          <a:p>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480" y="1185064"/>
            <a:ext cx="3634740" cy="3620770"/>
          </a:xfrm>
        </p:spPr>
        <p:txBody>
          <a:bodyPr/>
          <a:lstStyle>
            <a:lvl1pPr>
              <a:defRPr sz="2400"/>
            </a:lvl1pPr>
            <a:lvl2pPr>
              <a:defRPr sz="2100"/>
            </a:lvl2pPr>
            <a:lvl3pPr>
              <a:defRPr sz="1700"/>
            </a:lvl3pPr>
            <a:lvl4pPr>
              <a:defRPr sz="1500"/>
            </a:lvl4pPr>
            <a:lvl5pPr>
              <a:defRPr sz="1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83380" y="1185064"/>
            <a:ext cx="3634740" cy="3620770"/>
          </a:xfrm>
        </p:spPr>
        <p:txBody>
          <a:bodyPr/>
          <a:lstStyle>
            <a:lvl1pPr>
              <a:defRPr sz="2400"/>
            </a:lvl1pPr>
            <a:lvl2pPr>
              <a:defRPr sz="2100"/>
            </a:lvl2pPr>
            <a:lvl3pPr>
              <a:defRPr sz="1700"/>
            </a:lvl3pPr>
            <a:lvl4pPr>
              <a:defRPr sz="1500"/>
            </a:lvl4pPr>
            <a:lvl5pPr>
              <a:defRPr sz="1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0B55AD7-01BF-4FBC-AAF2-AA0C8F0BC095}" type="datetimeFigureOut">
              <a:rPr lang="en-US" smtClean="0">
                <a:solidFill>
                  <a:prstClr val="white"/>
                </a:solidFill>
              </a:rPr>
              <a:pPr/>
              <a:t>5/23/2012</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64EB64CA-18D4-444C-8602-8580CF829487}"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1480" y="218440"/>
            <a:ext cx="7406640" cy="9144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11481" y="4328160"/>
            <a:ext cx="3636170" cy="609600"/>
          </a:xfrm>
          <a:solidFill>
            <a:schemeClr val="accent1"/>
          </a:solidFill>
          <a:ln w="9652">
            <a:solidFill>
              <a:schemeClr val="accent1"/>
            </a:solidFill>
            <a:miter lim="800000"/>
          </a:ln>
        </p:spPr>
        <p:txBody>
          <a:bodyPr lIns="156746" anchor="ctr"/>
          <a:lstStyle>
            <a:lvl1pPr marL="0" indent="0">
              <a:buNone/>
              <a:defRPr sz="2100" b="0">
                <a:solidFill>
                  <a:schemeClr val="bg1"/>
                </a:solidFill>
              </a:defRPr>
            </a:lvl1pPr>
            <a:lvl2pPr>
              <a:buNone/>
              <a:defRPr sz="1700" b="1"/>
            </a:lvl2pPr>
            <a:lvl3pPr>
              <a:buNone/>
              <a:defRPr sz="1500" b="1"/>
            </a:lvl3pPr>
            <a:lvl4pPr>
              <a:buNone/>
              <a:defRPr sz="1400" b="1"/>
            </a:lvl4pPr>
            <a:lvl5pPr>
              <a:buNone/>
              <a:defRPr sz="14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80525" y="4328160"/>
            <a:ext cx="3637598" cy="609600"/>
          </a:xfrm>
          <a:solidFill>
            <a:schemeClr val="accent1"/>
          </a:solidFill>
          <a:ln w="9652">
            <a:solidFill>
              <a:schemeClr val="accent1"/>
            </a:solidFill>
            <a:miter lim="800000"/>
          </a:ln>
        </p:spPr>
        <p:txBody>
          <a:bodyPr lIns="156746" anchor="ctr"/>
          <a:lstStyle>
            <a:lvl1pPr marL="0" indent="0">
              <a:buNone/>
              <a:defRPr sz="2100" b="0">
                <a:solidFill>
                  <a:schemeClr val="bg1"/>
                </a:solidFill>
              </a:defRPr>
            </a:lvl1pPr>
            <a:lvl2pPr>
              <a:buNone/>
              <a:defRPr sz="1700" b="1"/>
            </a:lvl2pPr>
            <a:lvl3pPr>
              <a:buNone/>
              <a:defRPr sz="1500" b="1"/>
            </a:lvl3pPr>
            <a:lvl4pPr>
              <a:buNone/>
              <a:defRPr sz="1400" b="1"/>
            </a:lvl4pPr>
            <a:lvl5pPr>
              <a:buNone/>
              <a:defRPr sz="14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1481" y="1155436"/>
            <a:ext cx="3636170" cy="3153410"/>
          </a:xfrm>
          <a:ln>
            <a:noFill/>
            <a:prstDash val="sysDash"/>
            <a:miter lim="800000"/>
          </a:ln>
        </p:spPr>
        <p:txBody>
          <a:bodyPr/>
          <a:lstStyle>
            <a:lvl1pPr>
              <a:defRPr sz="2100"/>
            </a:lvl1pPr>
            <a:lvl2pPr>
              <a:defRPr sz="1700"/>
            </a:lvl2pPr>
            <a:lvl3pPr>
              <a:defRPr sz="1500"/>
            </a:lvl3pPr>
            <a:lvl4pPr>
              <a:defRPr sz="1400"/>
            </a:lvl4pPr>
            <a:lvl5pPr>
              <a:defRPr sz="1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80523" y="1155436"/>
            <a:ext cx="3637598" cy="3153410"/>
          </a:xfrm>
          <a:ln>
            <a:noFill/>
            <a:prstDash val="sysDash"/>
            <a:miter lim="800000"/>
          </a:ln>
        </p:spPr>
        <p:txBody>
          <a:bodyPr/>
          <a:lstStyle>
            <a:lvl1pPr>
              <a:spcBef>
                <a:spcPts val="0"/>
              </a:spcBef>
              <a:defRPr sz="2100"/>
            </a:lvl1pPr>
            <a:lvl2pPr>
              <a:defRPr sz="1700"/>
            </a:lvl2pPr>
            <a:lvl3pPr>
              <a:defRPr sz="1500"/>
            </a:lvl3pPr>
            <a:lvl4pPr>
              <a:defRPr sz="1400"/>
            </a:lvl4pPr>
            <a:lvl5pPr>
              <a:defRPr sz="1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0B55AD7-01BF-4FBC-AAF2-AA0C8F0BC095}" type="datetimeFigureOut">
              <a:rPr lang="en-US" smtClean="0">
                <a:solidFill>
                  <a:prstClr val="black"/>
                </a:solidFill>
              </a:rPr>
              <a:pPr/>
              <a:t>5/23/2012</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64EB64CA-18D4-444C-8602-8580CF829487}" type="slidenum">
              <a:rPr lang="en-US" smtClean="0">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0B55AD7-01BF-4FBC-AAF2-AA0C8F0BC095}" type="datetimeFigureOut">
              <a:rPr lang="en-US" smtClean="0">
                <a:solidFill>
                  <a:prstClr val="white"/>
                </a:solidFill>
              </a:rPr>
              <a:pPr/>
              <a:t>5/23/2012</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64EB64CA-18D4-444C-8602-8580CF829487}"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480" y="1185064"/>
            <a:ext cx="3634740" cy="3620770"/>
          </a:xfrm>
        </p:spPr>
        <p:txBody>
          <a:bodyPr/>
          <a:lstStyle>
            <a:lvl1pPr>
              <a:defRPr sz="2400"/>
            </a:lvl1pPr>
            <a:lvl2pPr>
              <a:defRPr sz="2100"/>
            </a:lvl2pPr>
            <a:lvl3pPr>
              <a:defRPr sz="1700"/>
            </a:lvl3pPr>
            <a:lvl4pPr>
              <a:defRPr sz="1500"/>
            </a:lvl4pPr>
            <a:lvl5pPr>
              <a:defRPr sz="1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83380" y="1185064"/>
            <a:ext cx="3634740" cy="3620770"/>
          </a:xfrm>
        </p:spPr>
        <p:txBody>
          <a:bodyPr/>
          <a:lstStyle>
            <a:lvl1pPr>
              <a:defRPr sz="2400"/>
            </a:lvl1pPr>
            <a:lvl2pPr>
              <a:defRPr sz="2100"/>
            </a:lvl2pPr>
            <a:lvl3pPr>
              <a:defRPr sz="1700"/>
            </a:lvl3pPr>
            <a:lvl4pPr>
              <a:defRPr sz="1500"/>
            </a:lvl4pPr>
            <a:lvl5pPr>
              <a:defRPr sz="1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0B55AD7-01BF-4FBC-AAF2-AA0C8F0BC095}" type="datetimeFigureOut">
              <a:rPr lang="en-US" smtClean="0"/>
              <a:pPr/>
              <a:t>5/23/2012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4EB64CA-18D4-444C-8602-8580CF82948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0B55AD7-01BF-4FBC-AAF2-AA0C8F0BC095}" type="datetimeFigureOut">
              <a:rPr lang="en-US" smtClean="0">
                <a:solidFill>
                  <a:prstClr val="black"/>
                </a:solidFill>
              </a:rPr>
              <a:pPr/>
              <a:t>5/23/2012</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64EB64CA-18D4-444C-8602-8580CF829487}"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2961" y="3901440"/>
            <a:ext cx="6733598" cy="365760"/>
          </a:xfrm>
        </p:spPr>
        <p:txBody>
          <a:bodyPr vert="horz" anchor="t">
            <a:noAutofit/>
            <a:sp3d prstMaterial="softEdge">
              <a:bevelT w="0" h="0"/>
            </a:sp3d>
          </a:bodyPr>
          <a:lstStyle>
            <a:lvl1pPr algn="r">
              <a:buNone/>
              <a:defRPr sz="21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977642" y="4284082"/>
            <a:ext cx="3577133" cy="731520"/>
          </a:xfrm>
        </p:spPr>
        <p:txBody>
          <a:bodyPr/>
          <a:lstStyle>
            <a:lvl1pPr marL="0" indent="0" algn="r">
              <a:buNone/>
              <a:defRPr sz="1400"/>
            </a:lvl1pPr>
            <a:lvl2pPr>
              <a:buNone/>
              <a:defRPr sz="1000"/>
            </a:lvl2pPr>
            <a:lvl3pPr>
              <a:buNone/>
              <a:defRPr sz="900"/>
            </a:lvl3pPr>
            <a:lvl4pPr>
              <a:buNone/>
              <a:defRPr sz="800"/>
            </a:lvl4pPr>
            <a:lvl5pPr>
              <a:buNone/>
              <a:defRPr sz="8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822962" y="219456"/>
            <a:ext cx="6731813" cy="3657600"/>
          </a:xfrm>
        </p:spPr>
        <p:txBody>
          <a:bodyPr/>
          <a:lstStyle>
            <a:lvl1pPr>
              <a:defRPr sz="2700"/>
            </a:lvl1pPr>
            <a:lvl2pPr>
              <a:defRPr sz="2400"/>
            </a:lvl2pPr>
            <a:lvl3pPr>
              <a:defRPr sz="2100"/>
            </a:lvl3pPr>
            <a:lvl4pPr>
              <a:defRPr sz="1700"/>
            </a:lvl4pPr>
            <a:lvl5pPr>
              <a:defRPr sz="17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054329" y="5126355"/>
            <a:ext cx="1728216" cy="292608"/>
          </a:xfrm>
        </p:spPr>
        <p:txBody>
          <a:bodyPr/>
          <a:lstStyle>
            <a:extLst/>
          </a:lstStyle>
          <a:p>
            <a:fld id="{80B55AD7-01BF-4FBC-AAF2-AA0C8F0BC095}" type="datetimeFigureOut">
              <a:rPr lang="en-US" smtClean="0">
                <a:solidFill>
                  <a:prstClr val="black"/>
                </a:solidFill>
              </a:rPr>
              <a:pPr/>
              <a:t>5/23/2012</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64EB64CA-18D4-444C-8602-8580CF829487}" type="slidenum">
              <a:rPr lang="en-US" smtClean="0">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27109" y="4354722"/>
            <a:ext cx="6446520" cy="518586"/>
          </a:xfrm>
          <a:noFill/>
        </p:spPr>
        <p:txBody>
          <a:bodyPr lIns="78373" tIns="0" rIns="78373" anchor="t"/>
          <a:lstStyle>
            <a:lvl1pPr marL="0" marR="15675" indent="0" algn="r">
              <a:buNone/>
              <a:defRPr sz="1200"/>
            </a:lvl1pPr>
            <a:lvl2pPr>
              <a:defRPr sz="1000"/>
            </a:lvl2pPr>
            <a:lvl3pPr>
              <a:defRPr sz="900"/>
            </a:lvl3pPr>
            <a:lvl4pPr>
              <a:defRPr sz="800"/>
            </a:lvl4pPr>
            <a:lvl5pPr>
              <a:defRPr sz="8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05740" y="151974"/>
            <a:ext cx="7818120" cy="3511296"/>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7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0B55AD7-01BF-4FBC-AAF2-AA0C8F0BC095}" type="datetimeFigureOut">
              <a:rPr lang="en-US" smtClean="0">
                <a:solidFill>
                  <a:prstClr val="white"/>
                </a:solidFill>
              </a:rPr>
              <a:pPr/>
              <a:t>5/23/2012</a:t>
            </a:fld>
            <a:endParaRPr lang="en-US">
              <a:solidFill>
                <a:prstClr val="white"/>
              </a:solidFill>
            </a:endParaRPr>
          </a:p>
        </p:txBody>
      </p:sp>
      <p:sp>
        <p:nvSpPr>
          <p:cNvPr id="6" name="Footer Placeholder 5"/>
          <p:cNvSpPr>
            <a:spLocks noGrp="1"/>
          </p:cNvSpPr>
          <p:nvPr>
            <p:ph type="ftr" sz="quarter" idx="11"/>
          </p:nvPr>
        </p:nvSpPr>
        <p:spPr>
          <a:xfrm>
            <a:off x="3942067" y="5126356"/>
            <a:ext cx="2115614" cy="292100"/>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4EB64CA-18D4-444C-8602-8580CF829487}"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05742" y="3892098"/>
            <a:ext cx="7267889" cy="450138"/>
          </a:xfrm>
          <a:noFill/>
        </p:spPr>
        <p:txBody>
          <a:bodyPr anchor="t">
            <a:sp3d prstMaterial="softEdge"/>
          </a:bodyPr>
          <a:lstStyle>
            <a:lvl1pPr marR="0" algn="r">
              <a:buNone/>
              <a:defRPr sz="26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49347" y="4755950"/>
            <a:ext cx="4446563" cy="73686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78373" tIns="39187" rIns="78373" bIns="39187" anchor="t" compatLnSpc="1"/>
          <a:lstStyle>
            <a:extLst/>
          </a:lstStyle>
          <a:p>
            <a:endParaRPr lang="en-US">
              <a:solidFill>
                <a:prstClr val="white"/>
              </a:solidFill>
            </a:endParaRPr>
          </a:p>
        </p:txBody>
      </p:sp>
      <p:sp>
        <p:nvSpPr>
          <p:cNvPr id="9" name="Freeform 8"/>
          <p:cNvSpPr>
            <a:spLocks/>
          </p:cNvSpPr>
          <p:nvPr/>
        </p:nvSpPr>
        <p:spPr bwMode="auto">
          <a:xfrm>
            <a:off x="437147" y="4751209"/>
            <a:ext cx="3321407" cy="7467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78373" tIns="39187" rIns="78373" bIns="39187" anchor="t" compatLnSpc="1"/>
          <a:lstStyle>
            <a:extLst/>
          </a:lstStyle>
          <a:p>
            <a:endParaRPr lang="en-US">
              <a:solidFill>
                <a:prstClr val="white"/>
              </a:solidFill>
            </a:endParaRPr>
          </a:p>
        </p:txBody>
      </p:sp>
      <p:sp>
        <p:nvSpPr>
          <p:cNvPr id="10" name="Right Triangle 9"/>
          <p:cNvSpPr>
            <a:spLocks/>
          </p:cNvSpPr>
          <p:nvPr/>
        </p:nvSpPr>
        <p:spPr bwMode="auto">
          <a:xfrm>
            <a:off x="-5437" y="4633004"/>
            <a:ext cx="3062084" cy="864694"/>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78373" tIns="39187" rIns="78373" bIns="39187" anchor="ctr" compatLnSpc="1"/>
          <a:lstStyle>
            <a:extLst/>
          </a:lstStyle>
          <a:p>
            <a:pPr algn="ctr"/>
            <a:endParaRPr lang="en-US">
              <a:solidFill>
                <a:prstClr val="white"/>
              </a:solidFill>
            </a:endParaRPr>
          </a:p>
        </p:txBody>
      </p:sp>
      <p:cxnSp>
        <p:nvCxnSpPr>
          <p:cNvPr id="11" name="Straight Connector 10"/>
          <p:cNvCxnSpPr/>
          <p:nvPr/>
        </p:nvCxnSpPr>
        <p:spPr>
          <a:xfrm>
            <a:off x="-8313" y="4630192"/>
            <a:ext cx="3064958" cy="86750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7797701" y="3990752"/>
            <a:ext cx="164592" cy="1828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78373" tIns="39187" rIns="78373" bIns="39187" anchor="ctr"/>
          <a:lstStyle>
            <a:extLst/>
          </a:lstStyle>
          <a:p>
            <a:endParaRPr lang="en-US">
              <a:solidFill>
                <a:prstClr val="white"/>
              </a:solidFill>
            </a:endParaRPr>
          </a:p>
        </p:txBody>
      </p:sp>
      <p:sp>
        <p:nvSpPr>
          <p:cNvPr id="13" name="Chevron 12"/>
          <p:cNvSpPr/>
          <p:nvPr/>
        </p:nvSpPr>
        <p:spPr>
          <a:xfrm>
            <a:off x="7629926" y="3990752"/>
            <a:ext cx="164592" cy="1828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78373" tIns="39187" rIns="78373" bIns="39187" anchor="ctr"/>
          <a:lstStyle>
            <a:extLst/>
          </a:lstStyle>
          <a:p>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1480" y="1185065"/>
            <a:ext cx="7406640" cy="350885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B55AD7-01BF-4FBC-AAF2-AA0C8F0BC095}" type="datetimeFigureOut">
              <a:rPr lang="en-US" smtClean="0">
                <a:solidFill>
                  <a:prstClr val="black"/>
                </a:solidFill>
              </a:rPr>
              <a:pPr/>
              <a:t>5/23/2012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64EB64CA-18D4-444C-8602-8580CF829487}"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9612" y="219713"/>
            <a:ext cx="1599723" cy="447420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1480" y="219713"/>
            <a:ext cx="5692140" cy="4474208"/>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B55AD7-01BF-4FBC-AAF2-AA0C8F0BC095}" type="datetimeFigureOut">
              <a:rPr lang="en-US" smtClean="0">
                <a:solidFill>
                  <a:prstClr val="black"/>
                </a:solidFill>
              </a:rPr>
              <a:pPr/>
              <a:t>5/23/2012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64EB64CA-18D4-444C-8602-8580CF829487}"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7522" name="Rectangle 3"/>
          <p:cNvSpPr>
            <a:spLocks noGrp="1" noChangeArrowheads="1"/>
          </p:cNvSpPr>
          <p:nvPr>
            <p:ph type="ctrTitle"/>
          </p:nvPr>
        </p:nvSpPr>
        <p:spPr>
          <a:xfrm>
            <a:off x="291465" y="1350011"/>
            <a:ext cx="3499009" cy="3294380"/>
          </a:xfrm>
        </p:spPr>
        <p:txBody>
          <a:bodyPr anchor="t" anchorCtr="1"/>
          <a:lstStyle>
            <a:lvl1pPr>
              <a:defRPr sz="3300" smtClean="0"/>
            </a:lvl1pPr>
          </a:lstStyle>
          <a:p>
            <a:r>
              <a:rPr lang="en-US" smtClean="0"/>
              <a:t>CLICK TO EDIT MASTER TITLE STYLE</a:t>
            </a:r>
          </a:p>
        </p:txBody>
      </p:sp>
      <p:sp>
        <p:nvSpPr>
          <p:cNvPr id="107523" name="Rectangle 4"/>
          <p:cNvSpPr>
            <a:spLocks noGrp="1" noChangeArrowheads="1"/>
          </p:cNvSpPr>
          <p:nvPr>
            <p:ph type="subTitle" idx="1"/>
          </p:nvPr>
        </p:nvSpPr>
        <p:spPr>
          <a:xfrm>
            <a:off x="4439127" y="1360171"/>
            <a:ext cx="3499008" cy="3150870"/>
          </a:xfrm>
        </p:spPr>
        <p:txBody>
          <a:bodyPr anchorCtr="1"/>
          <a:lstStyle>
            <a:lvl1pPr marL="0" indent="0">
              <a:buFontTx/>
              <a:buNone/>
              <a:defRPr sz="3600" b="1" smtClean="0">
                <a:solidFill>
                  <a:schemeClr val="tx2"/>
                </a:solidFill>
              </a:defRPr>
            </a:lvl1pPr>
          </a:lstStyle>
          <a:p>
            <a:r>
              <a:rPr lang="en-US" smtClean="0"/>
              <a:t>CLICK TO EDIT MASTER SUBTITLE STYLE</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525520"/>
            <a:ext cx="6995160" cy="1089660"/>
          </a:xfrm>
        </p:spPr>
        <p:txBody>
          <a:bodyPr anchor="t"/>
          <a:lstStyle>
            <a:lvl1pPr algn="l">
              <a:defRPr sz="34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325371"/>
            <a:ext cx="6995160" cy="1200150"/>
          </a:xfrm>
        </p:spPr>
        <p:txBody>
          <a:bodyPr anchor="b"/>
          <a:lstStyle>
            <a:lvl1pPr marL="0" indent="0">
              <a:buNone/>
              <a:defRPr sz="1700"/>
            </a:lvl1pPr>
            <a:lvl2pPr marL="391866" indent="0">
              <a:buNone/>
              <a:defRPr sz="1500"/>
            </a:lvl2pPr>
            <a:lvl3pPr marL="783732" indent="0">
              <a:buNone/>
              <a:defRPr sz="1400"/>
            </a:lvl3pPr>
            <a:lvl4pPr marL="1175598" indent="0">
              <a:buNone/>
              <a:defRPr sz="1200"/>
            </a:lvl4pPr>
            <a:lvl5pPr marL="1567464" indent="0">
              <a:buNone/>
              <a:defRPr sz="1200"/>
            </a:lvl5pPr>
            <a:lvl6pPr marL="1959331" indent="0">
              <a:buNone/>
              <a:defRPr sz="1200"/>
            </a:lvl6pPr>
            <a:lvl7pPr marL="2351197" indent="0">
              <a:buNone/>
              <a:defRPr sz="1200"/>
            </a:lvl7pPr>
            <a:lvl8pPr marL="2743063" indent="0">
              <a:buNone/>
              <a:defRPr sz="1200"/>
            </a:lvl8pPr>
            <a:lvl9pPr marL="3134929" indent="0">
              <a:buNone/>
              <a:defRPr sz="12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4314" y="904240"/>
            <a:ext cx="3821906" cy="4033520"/>
          </a:xfrm>
        </p:spPr>
        <p:txBody>
          <a:bodyPr/>
          <a:lstStyle>
            <a:lvl1pPr>
              <a:defRPr sz="24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904240"/>
            <a:ext cx="3821907" cy="4033520"/>
          </a:xfrm>
        </p:spPr>
        <p:txBody>
          <a:bodyPr/>
          <a:lstStyle>
            <a:lvl1pPr>
              <a:defRPr sz="24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219710"/>
            <a:ext cx="740664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228090"/>
            <a:ext cx="3636169" cy="511810"/>
          </a:xfrm>
        </p:spPr>
        <p:txBody>
          <a:bodyPr anchor="b"/>
          <a:lstStyle>
            <a:lvl1pPr marL="0" indent="0">
              <a:buNone/>
              <a:defRPr sz="2100" b="1"/>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739900"/>
            <a:ext cx="3636169" cy="3161030"/>
          </a:xfrm>
        </p:spPr>
        <p:txBody>
          <a:bodyPr/>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228090"/>
            <a:ext cx="3637598" cy="511810"/>
          </a:xfrm>
        </p:spPr>
        <p:txBody>
          <a:bodyPr anchor="b"/>
          <a:lstStyle>
            <a:lvl1pPr marL="0" indent="0">
              <a:buNone/>
              <a:defRPr sz="2100" b="1"/>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739900"/>
            <a:ext cx="3637598" cy="3161030"/>
          </a:xfrm>
        </p:spPr>
        <p:txBody>
          <a:bodyPr/>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1480" y="218440"/>
            <a:ext cx="7406640" cy="9144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11481" y="4328160"/>
            <a:ext cx="3636170" cy="609600"/>
          </a:xfrm>
          <a:solidFill>
            <a:schemeClr val="accent1"/>
          </a:solidFill>
          <a:ln w="9652">
            <a:solidFill>
              <a:schemeClr val="accent1"/>
            </a:solidFill>
            <a:miter lim="800000"/>
          </a:ln>
        </p:spPr>
        <p:txBody>
          <a:bodyPr lIns="156746" anchor="ctr"/>
          <a:lstStyle>
            <a:lvl1pPr marL="0" indent="0">
              <a:buNone/>
              <a:defRPr sz="2100" b="0">
                <a:solidFill>
                  <a:schemeClr val="bg1"/>
                </a:solidFill>
              </a:defRPr>
            </a:lvl1pPr>
            <a:lvl2pPr>
              <a:buNone/>
              <a:defRPr sz="1700" b="1"/>
            </a:lvl2pPr>
            <a:lvl3pPr>
              <a:buNone/>
              <a:defRPr sz="1500" b="1"/>
            </a:lvl3pPr>
            <a:lvl4pPr>
              <a:buNone/>
              <a:defRPr sz="1400" b="1"/>
            </a:lvl4pPr>
            <a:lvl5pPr>
              <a:buNone/>
              <a:defRPr sz="14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80525" y="4328160"/>
            <a:ext cx="3637598" cy="609600"/>
          </a:xfrm>
          <a:solidFill>
            <a:schemeClr val="accent1"/>
          </a:solidFill>
          <a:ln w="9652">
            <a:solidFill>
              <a:schemeClr val="accent1"/>
            </a:solidFill>
            <a:miter lim="800000"/>
          </a:ln>
        </p:spPr>
        <p:txBody>
          <a:bodyPr lIns="156746" anchor="ctr"/>
          <a:lstStyle>
            <a:lvl1pPr marL="0" indent="0">
              <a:buNone/>
              <a:defRPr sz="2100" b="0">
                <a:solidFill>
                  <a:schemeClr val="bg1"/>
                </a:solidFill>
              </a:defRPr>
            </a:lvl1pPr>
            <a:lvl2pPr>
              <a:buNone/>
              <a:defRPr sz="1700" b="1"/>
            </a:lvl2pPr>
            <a:lvl3pPr>
              <a:buNone/>
              <a:defRPr sz="1500" b="1"/>
            </a:lvl3pPr>
            <a:lvl4pPr>
              <a:buNone/>
              <a:defRPr sz="1400" b="1"/>
            </a:lvl4pPr>
            <a:lvl5pPr>
              <a:buNone/>
              <a:defRPr sz="14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1481" y="1155436"/>
            <a:ext cx="3636170" cy="3153410"/>
          </a:xfrm>
          <a:ln>
            <a:noFill/>
            <a:prstDash val="sysDash"/>
            <a:miter lim="800000"/>
          </a:ln>
        </p:spPr>
        <p:txBody>
          <a:bodyPr/>
          <a:lstStyle>
            <a:lvl1pPr>
              <a:defRPr sz="2100"/>
            </a:lvl1pPr>
            <a:lvl2pPr>
              <a:defRPr sz="1700"/>
            </a:lvl2pPr>
            <a:lvl3pPr>
              <a:defRPr sz="1500"/>
            </a:lvl3pPr>
            <a:lvl4pPr>
              <a:defRPr sz="1400"/>
            </a:lvl4pPr>
            <a:lvl5pPr>
              <a:defRPr sz="1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80523" y="1155436"/>
            <a:ext cx="3637598" cy="3153410"/>
          </a:xfrm>
          <a:ln>
            <a:noFill/>
            <a:prstDash val="sysDash"/>
            <a:miter lim="800000"/>
          </a:ln>
        </p:spPr>
        <p:txBody>
          <a:bodyPr/>
          <a:lstStyle>
            <a:lvl1pPr>
              <a:spcBef>
                <a:spcPts val="0"/>
              </a:spcBef>
              <a:defRPr sz="2100"/>
            </a:lvl1pPr>
            <a:lvl2pPr>
              <a:defRPr sz="1700"/>
            </a:lvl2pPr>
            <a:lvl3pPr>
              <a:defRPr sz="1500"/>
            </a:lvl3pPr>
            <a:lvl4pPr>
              <a:defRPr sz="1400"/>
            </a:lvl4pPr>
            <a:lvl5pPr>
              <a:defRPr sz="1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0B55AD7-01BF-4FBC-AAF2-AA0C8F0BC095}" type="datetimeFigureOut">
              <a:rPr lang="en-US" smtClean="0"/>
              <a:pPr/>
              <a:t>5/23/2012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4EB64CA-18D4-444C-8602-8580CF82948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18440"/>
            <a:ext cx="2707482" cy="929640"/>
          </a:xfrm>
        </p:spPr>
        <p:txBody>
          <a:bodyPr/>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217545" y="218441"/>
            <a:ext cx="4600575" cy="4682490"/>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148081"/>
            <a:ext cx="2707482" cy="3752850"/>
          </a:xfrm>
        </p:spPr>
        <p:txBody>
          <a:bodyPr/>
          <a:lstStyle>
            <a:lvl1pPr marL="0" indent="0">
              <a:buNone/>
              <a:defRPr sz="12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3840480"/>
            <a:ext cx="4937760" cy="453390"/>
          </a:xfrm>
        </p:spPr>
        <p:txBody>
          <a:bodyPr/>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613059" y="490220"/>
            <a:ext cx="4937760" cy="3291840"/>
          </a:xfrm>
        </p:spPr>
        <p:txBody>
          <a:bodyPr lIns="78373" tIns="39187" rIns="78373" bIns="39187"/>
          <a:lstStyle>
            <a:lvl1pPr marL="0" indent="0">
              <a:buNone/>
              <a:defRPr sz="2700"/>
            </a:lvl1pPr>
            <a:lvl2pPr marL="391866" indent="0">
              <a:buNone/>
              <a:defRPr sz="2400"/>
            </a:lvl2pPr>
            <a:lvl3pPr marL="783732" indent="0">
              <a:buNone/>
              <a:defRPr sz="2100"/>
            </a:lvl3pPr>
            <a:lvl4pPr marL="1175598" indent="0">
              <a:buNone/>
              <a:defRPr sz="1700"/>
            </a:lvl4pPr>
            <a:lvl5pPr marL="1567464" indent="0">
              <a:buNone/>
              <a:defRPr sz="1700"/>
            </a:lvl5pPr>
            <a:lvl6pPr marL="1959331" indent="0">
              <a:buNone/>
              <a:defRPr sz="1700"/>
            </a:lvl6pPr>
            <a:lvl7pPr marL="2351197" indent="0">
              <a:buNone/>
              <a:defRPr sz="1700"/>
            </a:lvl7pPr>
            <a:lvl8pPr marL="2743063" indent="0">
              <a:buNone/>
              <a:defRPr sz="1700"/>
            </a:lvl8pPr>
            <a:lvl9pPr marL="3134929" indent="0">
              <a:buNone/>
              <a:defRPr sz="1700"/>
            </a:lvl9pPr>
          </a:lstStyle>
          <a:p>
            <a:pPr lvl="0"/>
            <a:endParaRPr lang="en-US" noProof="0" smtClean="0"/>
          </a:p>
        </p:txBody>
      </p:sp>
      <p:sp>
        <p:nvSpPr>
          <p:cNvPr id="4" name="Text Placeholder 3"/>
          <p:cNvSpPr>
            <a:spLocks noGrp="1"/>
          </p:cNvSpPr>
          <p:nvPr>
            <p:ph type="body" sz="half" idx="2"/>
          </p:nvPr>
        </p:nvSpPr>
        <p:spPr>
          <a:xfrm>
            <a:off x="1613059" y="4293870"/>
            <a:ext cx="4937760" cy="643890"/>
          </a:xfrm>
        </p:spPr>
        <p:txBody>
          <a:bodyPr/>
          <a:lstStyle>
            <a:lvl1pPr marL="0" indent="0">
              <a:buNone/>
              <a:defRPr sz="12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60758" y="34291"/>
            <a:ext cx="1944529" cy="49034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4315" y="34291"/>
            <a:ext cx="5699283" cy="49034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4344" y="151130"/>
            <a:ext cx="7473791" cy="63373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4344" y="1475741"/>
            <a:ext cx="7473791" cy="3686810"/>
          </a:xfrm>
        </p:spPr>
        <p:txBody>
          <a:bodyPr/>
          <a:lstStyle/>
          <a:p>
            <a:pPr lvl="0"/>
            <a:endParaRPr lang="en-GB" noProof="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264160"/>
            <a:ext cx="4114800" cy="53848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4381" y="1209040"/>
            <a:ext cx="3505200" cy="371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209040"/>
            <a:ext cx="3506470" cy="371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754380" y="5120640"/>
            <a:ext cx="5076349" cy="365760"/>
          </a:xfrm>
          <a:prstGeom prst="rect">
            <a:avLst/>
          </a:prstGeom>
        </p:spPr>
        <p:txBody>
          <a:bodyPr lIns="78373" tIns="39187" rIns="78373" bIns="39187"/>
          <a:lstStyle>
            <a:lvl1pPr>
              <a:defRPr/>
            </a:lvl1pPr>
          </a:lstStyle>
          <a:p>
            <a:pPr algn="r" defTabSz="914400" eaLnBrk="0" fontAlgn="base" hangingPunct="0">
              <a:spcBef>
                <a:spcPct val="50000"/>
              </a:spcBef>
              <a:spcAft>
                <a:spcPct val="0"/>
              </a:spcAft>
              <a:defRPr/>
            </a:pPr>
            <a:endParaRPr lang="en-US" sz="1300">
              <a:solidFill>
                <a:srgbClr val="042341"/>
              </a:solidFill>
              <a:ea typeface="Arial Unicode MS" pitchFamily="34" charset="-128"/>
              <a:cs typeface="Arial Unicode MS" pitchFamily="34" charset="-128"/>
            </a:endParaRPr>
          </a:p>
        </p:txBody>
      </p:sp>
      <p:sp>
        <p:nvSpPr>
          <p:cNvPr id="6" name="Rectangle 6"/>
          <p:cNvSpPr>
            <a:spLocks noGrp="1" noChangeArrowheads="1"/>
          </p:cNvSpPr>
          <p:nvPr>
            <p:ph type="sldNum" sz="quarter" idx="11"/>
          </p:nvPr>
        </p:nvSpPr>
        <p:spPr>
          <a:xfrm>
            <a:off x="7269480" y="5120640"/>
            <a:ext cx="617220" cy="365760"/>
          </a:xfrm>
          <a:prstGeom prst="rect">
            <a:avLst/>
          </a:prstGeom>
        </p:spPr>
        <p:txBody>
          <a:bodyPr lIns="78373" tIns="39187" rIns="78373" bIns="39187"/>
          <a:lstStyle>
            <a:lvl1pPr>
              <a:defRPr/>
            </a:lvl1pPr>
          </a:lstStyle>
          <a:p>
            <a:pPr algn="r" defTabSz="914400" eaLnBrk="0" fontAlgn="base" hangingPunct="0">
              <a:spcBef>
                <a:spcPct val="50000"/>
              </a:spcBef>
              <a:spcAft>
                <a:spcPct val="0"/>
              </a:spcAft>
              <a:defRPr/>
            </a:pPr>
            <a:fld id="{F805F21F-55E1-44CD-9743-57BBB719F642}" type="slidenum">
              <a:rPr lang="en-US" sz="1300">
                <a:solidFill>
                  <a:srgbClr val="042341"/>
                </a:solidFill>
                <a:ea typeface="Arial Unicode MS" pitchFamily="34" charset="-128"/>
                <a:cs typeface="Arial Unicode MS" pitchFamily="34" charset="-128"/>
              </a:rPr>
              <a:pPr algn="r" defTabSz="914400" eaLnBrk="0" fontAlgn="base" hangingPunct="0">
                <a:spcBef>
                  <a:spcPct val="50000"/>
                </a:spcBef>
                <a:spcAft>
                  <a:spcPct val="0"/>
                </a:spcAft>
                <a:defRPr/>
              </a:pPr>
              <a:t>‹#›</a:t>
            </a:fld>
            <a:endParaRPr lang="en-US" sz="1300">
              <a:solidFill>
                <a:srgbClr val="042341"/>
              </a:solidFill>
              <a:ea typeface="Arial Unicode MS" pitchFamily="34" charset="-128"/>
              <a:cs typeface="Arial Unicode MS" pitchFamily="34" charset="-128"/>
            </a:endParaRPr>
          </a:p>
        </p:txBody>
      </p:sp>
      <p:sp>
        <p:nvSpPr>
          <p:cNvPr id="7" name="Rectangle 8"/>
          <p:cNvSpPr>
            <a:spLocks noGrp="1" noChangeArrowheads="1"/>
          </p:cNvSpPr>
          <p:nvPr>
            <p:ph type="dt" sz="half" idx="12"/>
          </p:nvPr>
        </p:nvSpPr>
        <p:spPr>
          <a:xfrm>
            <a:off x="5966460" y="5120640"/>
            <a:ext cx="1165860" cy="365760"/>
          </a:xfrm>
          <a:prstGeom prst="rect">
            <a:avLst/>
          </a:prstGeom>
        </p:spPr>
        <p:txBody>
          <a:bodyPr lIns="78373" tIns="39187" rIns="78373" bIns="39187"/>
          <a:lstStyle>
            <a:lvl1pPr>
              <a:defRPr/>
            </a:lvl1pPr>
          </a:lstStyle>
          <a:p>
            <a:pPr algn="r" defTabSz="914400" eaLnBrk="0" fontAlgn="base" hangingPunct="0">
              <a:spcBef>
                <a:spcPct val="50000"/>
              </a:spcBef>
              <a:spcAft>
                <a:spcPct val="0"/>
              </a:spcAft>
              <a:defRPr/>
            </a:pPr>
            <a:fld id="{4D703D1D-0093-40F1-8667-0DD2E35B81DB}" type="datetime1">
              <a:rPr lang="en-US" sz="1300">
                <a:solidFill>
                  <a:srgbClr val="042341"/>
                </a:solidFill>
                <a:ea typeface="Arial Unicode MS" pitchFamily="34" charset="-128"/>
                <a:cs typeface="Arial Unicode MS" pitchFamily="34" charset="-128"/>
              </a:rPr>
              <a:pPr algn="r" defTabSz="914400" eaLnBrk="0" fontAlgn="base" hangingPunct="0">
                <a:spcBef>
                  <a:spcPct val="50000"/>
                </a:spcBef>
                <a:spcAft>
                  <a:spcPct val="0"/>
                </a:spcAft>
                <a:defRPr/>
              </a:pPr>
              <a:t>5/23/2012</a:t>
            </a:fld>
            <a:endParaRPr lang="de-DE" sz="1300">
              <a:solidFill>
                <a:srgbClr val="042341"/>
              </a:solidFill>
              <a:ea typeface="Arial Unicode MS" pitchFamily="34" charset="-128"/>
              <a:cs typeface="Arial Unicode MS" pitchFamily="34" charset="-128"/>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264160"/>
            <a:ext cx="4114800" cy="53848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4381" y="1209040"/>
            <a:ext cx="3505200" cy="371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1500" y="1209041"/>
            <a:ext cx="3506470" cy="17957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1500" y="3126741"/>
            <a:ext cx="3506470" cy="17957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0"/>
          </p:nvPr>
        </p:nvSpPr>
        <p:spPr>
          <a:xfrm>
            <a:off x="754380" y="5120640"/>
            <a:ext cx="5076349" cy="365760"/>
          </a:xfrm>
          <a:prstGeom prst="rect">
            <a:avLst/>
          </a:prstGeom>
        </p:spPr>
        <p:txBody>
          <a:bodyPr lIns="78373" tIns="39187" rIns="78373" bIns="39187"/>
          <a:lstStyle>
            <a:lvl1pPr>
              <a:defRPr/>
            </a:lvl1pPr>
          </a:lstStyle>
          <a:p>
            <a:pPr algn="r" defTabSz="914400" eaLnBrk="0" fontAlgn="base" hangingPunct="0">
              <a:spcBef>
                <a:spcPct val="50000"/>
              </a:spcBef>
              <a:spcAft>
                <a:spcPct val="0"/>
              </a:spcAft>
              <a:defRPr/>
            </a:pPr>
            <a:endParaRPr lang="en-US" sz="1300">
              <a:solidFill>
                <a:srgbClr val="042341"/>
              </a:solidFill>
              <a:ea typeface="Arial Unicode MS" pitchFamily="34" charset="-128"/>
              <a:cs typeface="Arial Unicode MS" pitchFamily="34" charset="-128"/>
            </a:endParaRPr>
          </a:p>
        </p:txBody>
      </p:sp>
      <p:sp>
        <p:nvSpPr>
          <p:cNvPr id="7" name="Slide Number Placeholder 6"/>
          <p:cNvSpPr>
            <a:spLocks noGrp="1" noChangeArrowheads="1"/>
          </p:cNvSpPr>
          <p:nvPr>
            <p:ph type="sldNum" sz="quarter" idx="11"/>
          </p:nvPr>
        </p:nvSpPr>
        <p:spPr>
          <a:xfrm>
            <a:off x="7269480" y="5120640"/>
            <a:ext cx="617220" cy="365760"/>
          </a:xfrm>
          <a:prstGeom prst="rect">
            <a:avLst/>
          </a:prstGeom>
        </p:spPr>
        <p:txBody>
          <a:bodyPr lIns="78373" tIns="39187" rIns="78373" bIns="39187"/>
          <a:lstStyle>
            <a:lvl1pPr>
              <a:defRPr/>
            </a:lvl1pPr>
          </a:lstStyle>
          <a:p>
            <a:pPr algn="r" defTabSz="914400" eaLnBrk="0" fontAlgn="base" hangingPunct="0">
              <a:spcBef>
                <a:spcPct val="50000"/>
              </a:spcBef>
              <a:spcAft>
                <a:spcPct val="0"/>
              </a:spcAft>
              <a:defRPr/>
            </a:pPr>
            <a:fld id="{6B074A48-E87A-446D-A123-FE720112D7D1}" type="slidenum">
              <a:rPr lang="en-US" sz="1300">
                <a:solidFill>
                  <a:srgbClr val="042341"/>
                </a:solidFill>
                <a:ea typeface="Arial Unicode MS" pitchFamily="34" charset="-128"/>
                <a:cs typeface="Arial Unicode MS" pitchFamily="34" charset="-128"/>
              </a:rPr>
              <a:pPr algn="r" defTabSz="914400" eaLnBrk="0" fontAlgn="base" hangingPunct="0">
                <a:spcBef>
                  <a:spcPct val="50000"/>
                </a:spcBef>
                <a:spcAft>
                  <a:spcPct val="0"/>
                </a:spcAft>
                <a:defRPr/>
              </a:pPr>
              <a:t>‹#›</a:t>
            </a:fld>
            <a:endParaRPr lang="en-US" sz="1300">
              <a:solidFill>
                <a:srgbClr val="042341"/>
              </a:solidFill>
              <a:ea typeface="Arial Unicode MS" pitchFamily="34" charset="-128"/>
              <a:cs typeface="Arial Unicode MS" pitchFamily="34" charset="-128"/>
            </a:endParaRPr>
          </a:p>
        </p:txBody>
      </p:sp>
      <p:sp>
        <p:nvSpPr>
          <p:cNvPr id="8" name="Rectangle 8"/>
          <p:cNvSpPr>
            <a:spLocks noGrp="1" noChangeArrowheads="1"/>
          </p:cNvSpPr>
          <p:nvPr>
            <p:ph type="dt" sz="half" idx="12"/>
          </p:nvPr>
        </p:nvSpPr>
        <p:spPr>
          <a:xfrm>
            <a:off x="5966460" y="5120640"/>
            <a:ext cx="1165860" cy="365760"/>
          </a:xfrm>
          <a:prstGeom prst="rect">
            <a:avLst/>
          </a:prstGeom>
        </p:spPr>
        <p:txBody>
          <a:bodyPr lIns="78373" tIns="39187" rIns="78373" bIns="39187"/>
          <a:lstStyle>
            <a:lvl1pPr>
              <a:defRPr/>
            </a:lvl1pPr>
          </a:lstStyle>
          <a:p>
            <a:pPr algn="r" defTabSz="914400" eaLnBrk="0" fontAlgn="base" hangingPunct="0">
              <a:spcBef>
                <a:spcPct val="50000"/>
              </a:spcBef>
              <a:spcAft>
                <a:spcPct val="0"/>
              </a:spcAft>
              <a:defRPr/>
            </a:pPr>
            <a:fld id="{AF5AC8B4-BAF0-480D-A3FE-75F243699ABC}" type="datetime1">
              <a:rPr lang="en-US" sz="1300">
                <a:solidFill>
                  <a:srgbClr val="042341"/>
                </a:solidFill>
                <a:ea typeface="Arial Unicode MS" pitchFamily="34" charset="-128"/>
                <a:cs typeface="Arial Unicode MS" pitchFamily="34" charset="-128"/>
              </a:rPr>
              <a:pPr algn="r" defTabSz="914400" eaLnBrk="0" fontAlgn="base" hangingPunct="0">
                <a:spcBef>
                  <a:spcPct val="50000"/>
                </a:spcBef>
                <a:spcAft>
                  <a:spcPct val="0"/>
                </a:spcAft>
                <a:defRPr/>
              </a:pPr>
              <a:t>5/23/2012</a:t>
            </a:fld>
            <a:endParaRPr lang="de-DE" sz="1300">
              <a:solidFill>
                <a:srgbClr val="042341"/>
              </a:solidFill>
              <a:ea typeface="Arial Unicode MS" pitchFamily="34" charset="-128"/>
              <a:cs typeface="Arial Unicode MS" pitchFamily="34" charset="-128"/>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0B55AD7-01BF-4FBC-AAF2-AA0C8F0BC095}" type="datetimeFigureOut">
              <a:rPr lang="en-US" smtClean="0"/>
              <a:pPr/>
              <a:t>5/23/2012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4EB64CA-18D4-444C-8602-8580CF82948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0B55AD7-01BF-4FBC-AAF2-AA0C8F0BC095}" type="datetimeFigureOut">
              <a:rPr lang="en-US" smtClean="0"/>
              <a:pPr/>
              <a:t>5/23/2012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4EB64CA-18D4-444C-8602-8580CF8294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2961" y="3901440"/>
            <a:ext cx="6733598" cy="365760"/>
          </a:xfrm>
        </p:spPr>
        <p:txBody>
          <a:bodyPr vert="horz" anchor="t">
            <a:noAutofit/>
            <a:sp3d prstMaterial="softEdge">
              <a:bevelT w="0" h="0"/>
            </a:sp3d>
          </a:bodyPr>
          <a:lstStyle>
            <a:lvl1pPr algn="r">
              <a:buNone/>
              <a:defRPr sz="21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977642" y="4284082"/>
            <a:ext cx="3577133" cy="731520"/>
          </a:xfrm>
        </p:spPr>
        <p:txBody>
          <a:bodyPr/>
          <a:lstStyle>
            <a:lvl1pPr marL="0" indent="0" algn="r">
              <a:buNone/>
              <a:defRPr sz="1400"/>
            </a:lvl1pPr>
            <a:lvl2pPr>
              <a:buNone/>
              <a:defRPr sz="1000"/>
            </a:lvl2pPr>
            <a:lvl3pPr>
              <a:buNone/>
              <a:defRPr sz="900"/>
            </a:lvl3pPr>
            <a:lvl4pPr>
              <a:buNone/>
              <a:defRPr sz="800"/>
            </a:lvl4pPr>
            <a:lvl5pPr>
              <a:buNone/>
              <a:defRPr sz="8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822962" y="219456"/>
            <a:ext cx="6731813" cy="3657600"/>
          </a:xfrm>
        </p:spPr>
        <p:txBody>
          <a:bodyPr/>
          <a:lstStyle>
            <a:lvl1pPr>
              <a:defRPr sz="2700"/>
            </a:lvl1pPr>
            <a:lvl2pPr>
              <a:defRPr sz="2400"/>
            </a:lvl2pPr>
            <a:lvl3pPr>
              <a:defRPr sz="2100"/>
            </a:lvl3pPr>
            <a:lvl4pPr>
              <a:defRPr sz="1700"/>
            </a:lvl4pPr>
            <a:lvl5pPr>
              <a:defRPr sz="17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054329" y="5126355"/>
            <a:ext cx="1728216" cy="292608"/>
          </a:xfrm>
        </p:spPr>
        <p:txBody>
          <a:bodyPr/>
          <a:lstStyle>
            <a:extLst/>
          </a:lstStyle>
          <a:p>
            <a:fld id="{80B55AD7-01BF-4FBC-AAF2-AA0C8F0BC095}" type="datetimeFigureOut">
              <a:rPr lang="en-US" smtClean="0"/>
              <a:pPr/>
              <a:t>5/23/2012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4EB64CA-18D4-444C-8602-8580CF82948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27109" y="4354722"/>
            <a:ext cx="6446520" cy="518586"/>
          </a:xfrm>
          <a:noFill/>
        </p:spPr>
        <p:txBody>
          <a:bodyPr lIns="78373" tIns="0" rIns="78373" anchor="t"/>
          <a:lstStyle>
            <a:lvl1pPr marL="0" marR="15675" indent="0" algn="r">
              <a:buNone/>
              <a:defRPr sz="1200"/>
            </a:lvl1pPr>
            <a:lvl2pPr>
              <a:defRPr sz="1000"/>
            </a:lvl2pPr>
            <a:lvl3pPr>
              <a:defRPr sz="900"/>
            </a:lvl3pPr>
            <a:lvl4pPr>
              <a:defRPr sz="800"/>
            </a:lvl4pPr>
            <a:lvl5pPr>
              <a:defRPr sz="8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05740" y="151974"/>
            <a:ext cx="7818120" cy="3511296"/>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7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0B55AD7-01BF-4FBC-AAF2-AA0C8F0BC095}" type="datetimeFigureOut">
              <a:rPr lang="en-US" smtClean="0"/>
              <a:pPr/>
              <a:t>5/23/2012</a:t>
            </a:fld>
            <a:endParaRPr lang="en-US"/>
          </a:p>
        </p:txBody>
      </p:sp>
      <p:sp>
        <p:nvSpPr>
          <p:cNvPr id="6" name="Footer Placeholder 5"/>
          <p:cNvSpPr>
            <a:spLocks noGrp="1"/>
          </p:cNvSpPr>
          <p:nvPr>
            <p:ph type="ftr" sz="quarter" idx="11"/>
          </p:nvPr>
        </p:nvSpPr>
        <p:spPr>
          <a:xfrm>
            <a:off x="3942067" y="5126356"/>
            <a:ext cx="2115614" cy="292100"/>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4EB64CA-18D4-444C-8602-8580CF829487}" type="slidenum">
              <a:rPr lang="en-US" smtClean="0"/>
              <a:pPr/>
              <a:t>‹#›</a:t>
            </a:fld>
            <a:endParaRPr lang="en-US"/>
          </a:p>
        </p:txBody>
      </p:sp>
      <p:sp>
        <p:nvSpPr>
          <p:cNvPr id="2" name="Title 1"/>
          <p:cNvSpPr>
            <a:spLocks noGrp="1"/>
          </p:cNvSpPr>
          <p:nvPr>
            <p:ph type="title"/>
          </p:nvPr>
        </p:nvSpPr>
        <p:spPr>
          <a:xfrm>
            <a:off x="205742" y="3892098"/>
            <a:ext cx="7267889" cy="450138"/>
          </a:xfrm>
          <a:noFill/>
        </p:spPr>
        <p:txBody>
          <a:bodyPr anchor="t">
            <a:sp3d prstMaterial="softEdge"/>
          </a:bodyPr>
          <a:lstStyle>
            <a:lvl1pPr marR="0" algn="r">
              <a:buNone/>
              <a:defRPr sz="26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49347" y="4755950"/>
            <a:ext cx="4446563" cy="73686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78373" tIns="39187" rIns="78373" bIns="39187" anchor="t" compatLnSpc="1"/>
          <a:lstStyle>
            <a:extLst/>
          </a:lstStyle>
          <a:p>
            <a:endParaRPr kumimoji="0" lang="en-US"/>
          </a:p>
        </p:txBody>
      </p:sp>
      <p:sp>
        <p:nvSpPr>
          <p:cNvPr id="9" name="Freeform 8"/>
          <p:cNvSpPr>
            <a:spLocks/>
          </p:cNvSpPr>
          <p:nvPr/>
        </p:nvSpPr>
        <p:spPr bwMode="auto">
          <a:xfrm>
            <a:off x="437147" y="4751209"/>
            <a:ext cx="3321407" cy="7467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78373" tIns="39187" rIns="78373" bIns="39187" anchor="t" compatLnSpc="1"/>
          <a:lstStyle>
            <a:extLst/>
          </a:lstStyle>
          <a:p>
            <a:endParaRPr kumimoji="0" lang="en-US"/>
          </a:p>
        </p:txBody>
      </p:sp>
      <p:sp>
        <p:nvSpPr>
          <p:cNvPr id="10" name="Right Triangle 9"/>
          <p:cNvSpPr>
            <a:spLocks/>
          </p:cNvSpPr>
          <p:nvPr/>
        </p:nvSpPr>
        <p:spPr bwMode="auto">
          <a:xfrm>
            <a:off x="-5437" y="4633004"/>
            <a:ext cx="3062084" cy="864694"/>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78373" tIns="39187" rIns="78373" bIns="39187" anchor="ctr" compatLnSpc="1"/>
          <a:lstStyle>
            <a:extLst/>
          </a:lstStyle>
          <a:p>
            <a:pPr algn="ctr" eaLnBrk="1" latinLnBrk="0" hangingPunct="1"/>
            <a:endParaRPr kumimoji="0" lang="en-US"/>
          </a:p>
        </p:txBody>
      </p:sp>
      <p:cxnSp>
        <p:nvCxnSpPr>
          <p:cNvPr id="11" name="Straight Connector 10"/>
          <p:cNvCxnSpPr/>
          <p:nvPr/>
        </p:nvCxnSpPr>
        <p:spPr>
          <a:xfrm>
            <a:off x="-8313" y="4630192"/>
            <a:ext cx="3064958" cy="86750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7797701" y="3990752"/>
            <a:ext cx="164592" cy="1828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78373" tIns="39187" rIns="78373" bIns="39187" anchor="ctr"/>
          <a:lstStyle>
            <a:extLst/>
          </a:lstStyle>
          <a:p>
            <a:pPr algn="l" eaLnBrk="1" latinLnBrk="0" hangingPunct="1"/>
            <a:endParaRPr kumimoji="0" lang="en-US"/>
          </a:p>
        </p:txBody>
      </p:sp>
      <p:sp>
        <p:nvSpPr>
          <p:cNvPr id="13" name="Chevron 12"/>
          <p:cNvSpPr/>
          <p:nvPr/>
        </p:nvSpPr>
        <p:spPr>
          <a:xfrm>
            <a:off x="7629926" y="3990752"/>
            <a:ext cx="164592" cy="1828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78373" tIns="39187" rIns="78373" bIns="39187"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6.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jpe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image" Target="../media/image2.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49347" y="4755950"/>
            <a:ext cx="4446563" cy="73686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78373" tIns="39187" rIns="78373" bIns="39187" anchor="t" compatLnSpc="1"/>
          <a:lstStyle>
            <a:extLst/>
          </a:lstStyle>
          <a:p>
            <a:endParaRPr kumimoji="0" lang="en-US"/>
          </a:p>
        </p:txBody>
      </p:sp>
      <p:sp>
        <p:nvSpPr>
          <p:cNvPr id="12" name="Freeform 11"/>
          <p:cNvSpPr>
            <a:spLocks/>
          </p:cNvSpPr>
          <p:nvPr/>
        </p:nvSpPr>
        <p:spPr bwMode="auto">
          <a:xfrm>
            <a:off x="437147" y="4751209"/>
            <a:ext cx="3321407" cy="7467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78373" tIns="39187" rIns="78373" bIns="39187" anchor="t" compatLnSpc="1"/>
          <a:lstStyle>
            <a:extLst/>
          </a:lstStyle>
          <a:p>
            <a:endParaRPr kumimoji="0" lang="en-US"/>
          </a:p>
        </p:txBody>
      </p:sp>
      <p:sp>
        <p:nvSpPr>
          <p:cNvPr id="14" name="Right Triangle 13"/>
          <p:cNvSpPr>
            <a:spLocks/>
          </p:cNvSpPr>
          <p:nvPr/>
        </p:nvSpPr>
        <p:spPr bwMode="auto">
          <a:xfrm>
            <a:off x="-5437" y="4633004"/>
            <a:ext cx="3062084" cy="864694"/>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78373" tIns="39187" rIns="78373" bIns="39187" anchor="ctr" compatLnSpc="1"/>
          <a:lstStyle>
            <a:extLst/>
          </a:lstStyle>
          <a:p>
            <a:pPr algn="ctr" eaLnBrk="1" latinLnBrk="0" hangingPunct="1"/>
            <a:endParaRPr kumimoji="0" lang="en-US"/>
          </a:p>
        </p:txBody>
      </p:sp>
      <p:cxnSp>
        <p:nvCxnSpPr>
          <p:cNvPr id="15" name="Straight Connector 14"/>
          <p:cNvCxnSpPr/>
          <p:nvPr/>
        </p:nvCxnSpPr>
        <p:spPr>
          <a:xfrm>
            <a:off x="-8313" y="4630192"/>
            <a:ext cx="3064958" cy="86750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11480" y="219710"/>
            <a:ext cx="7406640" cy="914400"/>
          </a:xfrm>
          <a:prstGeom prst="rect">
            <a:avLst/>
          </a:prstGeom>
        </p:spPr>
        <p:txBody>
          <a:bodyPr vert="horz" lIns="78373" tIns="39187" rIns="78373" bIns="39187"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11480" y="1185064"/>
            <a:ext cx="7406640" cy="3620770"/>
          </a:xfrm>
          <a:prstGeom prst="rect">
            <a:avLst/>
          </a:prstGeom>
        </p:spPr>
        <p:txBody>
          <a:bodyPr vert="horz" lIns="78373" tIns="39187" rIns="78373" bIns="39187">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54329" y="5126355"/>
            <a:ext cx="1728216" cy="292608"/>
          </a:xfrm>
          <a:prstGeom prst="rect">
            <a:avLst/>
          </a:prstGeom>
        </p:spPr>
        <p:txBody>
          <a:bodyPr vert="horz" lIns="78373" tIns="39187" rIns="78373" bIns="39187" anchor="b"/>
          <a:lstStyle>
            <a:lvl1pPr algn="l" eaLnBrk="1" latinLnBrk="0" hangingPunct="1">
              <a:defRPr kumimoji="0" sz="900">
                <a:solidFill>
                  <a:schemeClr val="tx1"/>
                </a:solidFill>
              </a:defRPr>
            </a:lvl1pPr>
            <a:extLst/>
          </a:lstStyle>
          <a:p>
            <a:fld id="{80B55AD7-01BF-4FBC-AAF2-AA0C8F0BC095}" type="datetimeFigureOut">
              <a:rPr lang="en-US" smtClean="0"/>
              <a:pPr/>
              <a:t>5/23/2012</a:t>
            </a:fld>
            <a:endParaRPr lang="en-US"/>
          </a:p>
        </p:txBody>
      </p:sp>
      <p:sp>
        <p:nvSpPr>
          <p:cNvPr id="22" name="Footer Placeholder 21"/>
          <p:cNvSpPr>
            <a:spLocks noGrp="1"/>
          </p:cNvSpPr>
          <p:nvPr>
            <p:ph type="ftr" sz="quarter" idx="3"/>
          </p:nvPr>
        </p:nvSpPr>
        <p:spPr>
          <a:xfrm>
            <a:off x="3942067" y="5126356"/>
            <a:ext cx="2115614" cy="292100"/>
          </a:xfrm>
          <a:prstGeom prst="rect">
            <a:avLst/>
          </a:prstGeom>
        </p:spPr>
        <p:txBody>
          <a:bodyPr vert="horz" lIns="78373" tIns="39187" rIns="78373" bIns="39187" anchor="b"/>
          <a:lstStyle>
            <a:lvl1pPr algn="r" eaLnBrk="1" latinLnBrk="0" hangingPunct="1">
              <a:defRPr kumimoji="0" sz="900">
                <a:solidFill>
                  <a:schemeClr val="tx1"/>
                </a:solidFill>
              </a:defRPr>
            </a:lvl1pPr>
            <a:extLst/>
          </a:lstStyle>
          <a:p>
            <a:endParaRPr lang="en-US"/>
          </a:p>
        </p:txBody>
      </p:sp>
      <p:sp>
        <p:nvSpPr>
          <p:cNvPr id="18" name="Slide Number Placeholder 17"/>
          <p:cNvSpPr>
            <a:spLocks noGrp="1"/>
          </p:cNvSpPr>
          <p:nvPr>
            <p:ph type="sldNum" sz="quarter" idx="4"/>
          </p:nvPr>
        </p:nvSpPr>
        <p:spPr>
          <a:xfrm>
            <a:off x="7782545" y="5126356"/>
            <a:ext cx="329184" cy="292100"/>
          </a:xfrm>
          <a:prstGeom prst="rect">
            <a:avLst/>
          </a:prstGeom>
        </p:spPr>
        <p:txBody>
          <a:bodyPr vert="horz" lIns="78373" tIns="39187" rIns="78373" bIns="39187" anchor="b"/>
          <a:lstStyle>
            <a:lvl1pPr algn="r" eaLnBrk="1" latinLnBrk="0" hangingPunct="1">
              <a:defRPr kumimoji="0" sz="900" b="0">
                <a:solidFill>
                  <a:schemeClr val="tx1"/>
                </a:solidFill>
              </a:defRPr>
            </a:lvl1pPr>
            <a:extLst/>
          </a:lstStyle>
          <a:p>
            <a:fld id="{64EB64CA-18D4-444C-8602-8580CF8294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5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13493" indent="-219445" algn="l" rtl="0" eaLnBrk="1" latinLnBrk="0" hangingPunct="1">
        <a:spcBef>
          <a:spcPts val="343"/>
        </a:spcBef>
        <a:spcAft>
          <a:spcPts val="0"/>
        </a:spcAft>
        <a:buClr>
          <a:schemeClr val="accent1"/>
        </a:buClr>
        <a:buSzPct val="68000"/>
        <a:buFont typeface="Wingdings 3"/>
        <a:buChar char=""/>
        <a:defRPr kumimoji="0" sz="2300" kern="1200">
          <a:solidFill>
            <a:schemeClr val="tx1"/>
          </a:solidFill>
          <a:latin typeface="+mn-lt"/>
          <a:ea typeface="+mn-ea"/>
          <a:cs typeface="+mn-cs"/>
        </a:defRPr>
      </a:lvl1pPr>
      <a:lvl2pPr marL="532938" indent="-195933" algn="l" rtl="0" eaLnBrk="1" latinLnBrk="0" hangingPunct="1">
        <a:spcBef>
          <a:spcPts val="278"/>
        </a:spcBef>
        <a:buClr>
          <a:schemeClr val="accent1"/>
        </a:buClr>
        <a:buFont typeface="Verdana"/>
        <a:buChar char="◦"/>
        <a:defRPr kumimoji="0" sz="2000" kern="1200">
          <a:solidFill>
            <a:schemeClr val="tx1"/>
          </a:solidFill>
          <a:latin typeface="+mn-lt"/>
          <a:ea typeface="+mn-ea"/>
          <a:cs typeface="+mn-cs"/>
        </a:defRPr>
      </a:lvl2pPr>
      <a:lvl3pPr marL="736708" indent="-195933" algn="l" rtl="0" eaLnBrk="1" latinLnBrk="0" hangingPunct="1">
        <a:spcBef>
          <a:spcPts val="300"/>
        </a:spcBef>
        <a:buClr>
          <a:schemeClr val="accent2"/>
        </a:buClr>
        <a:buSzPct val="100000"/>
        <a:buFont typeface="Wingdings 2"/>
        <a:buChar char=""/>
        <a:defRPr kumimoji="0" sz="1800" kern="1200">
          <a:solidFill>
            <a:schemeClr val="tx1"/>
          </a:solidFill>
          <a:latin typeface="+mn-lt"/>
          <a:ea typeface="+mn-ea"/>
          <a:cs typeface="+mn-cs"/>
        </a:defRPr>
      </a:lvl3pPr>
      <a:lvl4pPr marL="979665" indent="-195933" algn="l" rtl="0" eaLnBrk="1" latinLnBrk="0" hangingPunct="1">
        <a:spcBef>
          <a:spcPts val="300"/>
        </a:spcBef>
        <a:buClr>
          <a:schemeClr val="accent2"/>
        </a:buClr>
        <a:buFont typeface="Wingdings 2"/>
        <a:buChar char=""/>
        <a:defRPr kumimoji="0" sz="1600" kern="1200">
          <a:solidFill>
            <a:schemeClr val="tx1"/>
          </a:solidFill>
          <a:latin typeface="+mn-lt"/>
          <a:ea typeface="+mn-ea"/>
          <a:cs typeface="+mn-cs"/>
        </a:defRPr>
      </a:lvl4pPr>
      <a:lvl5pPr marL="1175598" indent="-195933" algn="l" rtl="0" eaLnBrk="1" latinLnBrk="0" hangingPunct="1">
        <a:spcBef>
          <a:spcPts val="300"/>
        </a:spcBef>
        <a:buClr>
          <a:schemeClr val="accent2"/>
        </a:buClr>
        <a:buFont typeface="Wingdings 2"/>
        <a:buChar char=""/>
        <a:defRPr kumimoji="0" sz="1500" kern="1200">
          <a:solidFill>
            <a:schemeClr val="tx1"/>
          </a:solidFill>
          <a:latin typeface="+mn-lt"/>
          <a:ea typeface="+mn-ea"/>
          <a:cs typeface="+mn-cs"/>
        </a:defRPr>
      </a:lvl5pPr>
      <a:lvl6pPr marL="1371531" indent="-195933" algn="l" rtl="0" eaLnBrk="1" latinLnBrk="0" hangingPunct="1">
        <a:spcBef>
          <a:spcPts val="300"/>
        </a:spcBef>
        <a:buClr>
          <a:schemeClr val="accent3"/>
        </a:buClr>
        <a:buFont typeface="Wingdings 2"/>
        <a:buChar char=""/>
        <a:defRPr kumimoji="0" sz="1500" kern="1200">
          <a:solidFill>
            <a:schemeClr val="tx1"/>
          </a:solidFill>
          <a:latin typeface="+mn-lt"/>
          <a:ea typeface="+mn-ea"/>
          <a:cs typeface="+mn-cs"/>
        </a:defRPr>
      </a:lvl6pPr>
      <a:lvl7pPr marL="1567464" indent="-195933" algn="l" rtl="0" eaLnBrk="1" latinLnBrk="0" hangingPunct="1">
        <a:spcBef>
          <a:spcPts val="300"/>
        </a:spcBef>
        <a:buClr>
          <a:schemeClr val="accent3"/>
        </a:buClr>
        <a:buFont typeface="Wingdings 2"/>
        <a:buChar char=""/>
        <a:defRPr kumimoji="0" sz="1400" kern="1200">
          <a:solidFill>
            <a:schemeClr val="tx1"/>
          </a:solidFill>
          <a:latin typeface="+mn-lt"/>
          <a:ea typeface="+mn-ea"/>
          <a:cs typeface="+mn-cs"/>
        </a:defRPr>
      </a:lvl7pPr>
      <a:lvl8pPr marL="1763398" indent="-195933" algn="l" rtl="0" eaLnBrk="1" latinLnBrk="0" hangingPunct="1">
        <a:spcBef>
          <a:spcPts val="300"/>
        </a:spcBef>
        <a:buClr>
          <a:schemeClr val="accent3"/>
        </a:buClr>
        <a:buFont typeface="Wingdings 2"/>
        <a:buChar char=""/>
        <a:defRPr kumimoji="0" sz="1400" kern="1200">
          <a:solidFill>
            <a:schemeClr val="tx1"/>
          </a:solidFill>
          <a:latin typeface="+mn-lt"/>
          <a:ea typeface="+mn-ea"/>
          <a:cs typeface="+mn-cs"/>
        </a:defRPr>
      </a:lvl8pPr>
      <a:lvl9pPr marL="1959331" indent="-195933" algn="l" rtl="0" eaLnBrk="1" latinLnBrk="0" hangingPunct="1">
        <a:spcBef>
          <a:spcPts val="300"/>
        </a:spcBef>
        <a:buClr>
          <a:schemeClr val="accent3"/>
        </a:buClr>
        <a:buFont typeface="Wingdings 2"/>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91866" algn="l" rtl="0" eaLnBrk="1" latinLnBrk="0" hangingPunct="1">
        <a:defRPr kumimoji="0" kern="1200">
          <a:solidFill>
            <a:schemeClr val="tx1"/>
          </a:solidFill>
          <a:latin typeface="+mn-lt"/>
          <a:ea typeface="+mn-ea"/>
          <a:cs typeface="+mn-cs"/>
        </a:defRPr>
      </a:lvl2pPr>
      <a:lvl3pPr marL="783732" algn="l" rtl="0" eaLnBrk="1" latinLnBrk="0" hangingPunct="1">
        <a:defRPr kumimoji="0" kern="1200">
          <a:solidFill>
            <a:schemeClr val="tx1"/>
          </a:solidFill>
          <a:latin typeface="+mn-lt"/>
          <a:ea typeface="+mn-ea"/>
          <a:cs typeface="+mn-cs"/>
        </a:defRPr>
      </a:lvl3pPr>
      <a:lvl4pPr marL="1175598" algn="l" rtl="0" eaLnBrk="1" latinLnBrk="0" hangingPunct="1">
        <a:defRPr kumimoji="0" kern="1200">
          <a:solidFill>
            <a:schemeClr val="tx1"/>
          </a:solidFill>
          <a:latin typeface="+mn-lt"/>
          <a:ea typeface="+mn-ea"/>
          <a:cs typeface="+mn-cs"/>
        </a:defRPr>
      </a:lvl4pPr>
      <a:lvl5pPr marL="1567464" algn="l" rtl="0" eaLnBrk="1" latinLnBrk="0" hangingPunct="1">
        <a:defRPr kumimoji="0" kern="1200">
          <a:solidFill>
            <a:schemeClr val="tx1"/>
          </a:solidFill>
          <a:latin typeface="+mn-lt"/>
          <a:ea typeface="+mn-ea"/>
          <a:cs typeface="+mn-cs"/>
        </a:defRPr>
      </a:lvl5pPr>
      <a:lvl6pPr marL="1959331" algn="l" rtl="0" eaLnBrk="1" latinLnBrk="0" hangingPunct="1">
        <a:defRPr kumimoji="0" kern="1200">
          <a:solidFill>
            <a:schemeClr val="tx1"/>
          </a:solidFill>
          <a:latin typeface="+mn-lt"/>
          <a:ea typeface="+mn-ea"/>
          <a:cs typeface="+mn-cs"/>
        </a:defRPr>
      </a:lvl6pPr>
      <a:lvl7pPr marL="2351197" algn="l" rtl="0" eaLnBrk="1" latinLnBrk="0" hangingPunct="1">
        <a:defRPr kumimoji="0" kern="1200">
          <a:solidFill>
            <a:schemeClr val="tx1"/>
          </a:solidFill>
          <a:latin typeface="+mn-lt"/>
          <a:ea typeface="+mn-ea"/>
          <a:cs typeface="+mn-cs"/>
        </a:defRPr>
      </a:lvl7pPr>
      <a:lvl8pPr marL="2743063" algn="l" rtl="0" eaLnBrk="1" latinLnBrk="0" hangingPunct="1">
        <a:defRPr kumimoji="0" kern="1200">
          <a:solidFill>
            <a:schemeClr val="tx1"/>
          </a:solidFill>
          <a:latin typeface="+mn-lt"/>
          <a:ea typeface="+mn-ea"/>
          <a:cs typeface="+mn-cs"/>
        </a:defRPr>
      </a:lvl8pPr>
      <a:lvl9pPr marL="3134929"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464344" y="151130"/>
            <a:ext cx="7473791" cy="8064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4"/>
          <p:cNvSpPr>
            <a:spLocks noGrp="1" noChangeArrowheads="1"/>
          </p:cNvSpPr>
          <p:nvPr>
            <p:ph type="body" idx="1"/>
          </p:nvPr>
        </p:nvSpPr>
        <p:spPr bwMode="auto">
          <a:xfrm>
            <a:off x="464344" y="1245870"/>
            <a:ext cx="7473791" cy="39166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sp>
        <p:nvSpPr>
          <p:cNvPr id="2055" name="Rectangle 5"/>
          <p:cNvSpPr txBox="1">
            <a:spLocks noGrp="1" noChangeArrowheads="1"/>
          </p:cNvSpPr>
          <p:nvPr userDrawn="1"/>
        </p:nvSpPr>
        <p:spPr bwMode="auto">
          <a:xfrm>
            <a:off x="7797072" y="5264751"/>
            <a:ext cx="141064" cy="138499"/>
          </a:xfrm>
          <a:prstGeom prst="rect">
            <a:avLst/>
          </a:prstGeom>
          <a:noFill/>
          <a:ln w="9525">
            <a:noFill/>
            <a:miter lim="800000"/>
            <a:headEnd/>
            <a:tailEnd/>
          </a:ln>
        </p:spPr>
        <p:txBody>
          <a:bodyPr wrap="none" lIns="0" tIns="0" rIns="0" bIns="0" anchor="ctr">
            <a:spAutoFit/>
          </a:bodyPr>
          <a:lstStyle/>
          <a:p>
            <a:pPr algn="r" eaLnBrk="0" fontAlgn="base" hangingPunct="0">
              <a:spcBef>
                <a:spcPct val="0"/>
              </a:spcBef>
              <a:spcAft>
                <a:spcPct val="0"/>
              </a:spcAft>
              <a:defRPr/>
            </a:pPr>
            <a:fld id="{883B5BFD-FA2C-4A6E-B2DC-9C6AAAEEEE36}" type="slidenum">
              <a:rPr lang="en-GB" sz="900" i="1">
                <a:solidFill>
                  <a:srgbClr val="D6DEE4"/>
                </a:solidFill>
                <a:ea typeface="Arial Unicode MS" pitchFamily="34" charset="-128"/>
                <a:cs typeface="Arial Unicode MS" pitchFamily="34" charset="-128"/>
              </a:rPr>
              <a:pPr algn="r" eaLnBrk="0" fontAlgn="base" hangingPunct="0">
                <a:spcBef>
                  <a:spcPct val="0"/>
                </a:spcBef>
                <a:spcAft>
                  <a:spcPct val="0"/>
                </a:spcAft>
                <a:defRPr/>
              </a:pPr>
              <a:t>‹#›</a:t>
            </a:fld>
            <a:endParaRPr lang="en-GB" sz="900" i="1">
              <a:solidFill>
                <a:srgbClr val="D6DEE4"/>
              </a:solidFill>
              <a:ea typeface="Arial Unicode MS" pitchFamily="34" charset="-128"/>
              <a:cs typeface="Arial Unicode MS" pitchFamily="34" charset="-128"/>
            </a:endParaRPr>
          </a:p>
        </p:txBody>
      </p:sp>
      <p:sp>
        <p:nvSpPr>
          <p:cNvPr id="2056" name="Text Box 4"/>
          <p:cNvSpPr txBox="1">
            <a:spLocks noChangeArrowheads="1"/>
          </p:cNvSpPr>
          <p:nvPr userDrawn="1"/>
        </p:nvSpPr>
        <p:spPr bwMode="gray">
          <a:xfrm>
            <a:off x="6504990" y="5271101"/>
            <a:ext cx="974626" cy="138499"/>
          </a:xfrm>
          <a:prstGeom prst="rect">
            <a:avLst/>
          </a:prstGeom>
          <a:noFill/>
          <a:ln w="9525" algn="ctr">
            <a:noFill/>
            <a:miter lim="800000"/>
            <a:headEnd/>
            <a:tailEnd/>
          </a:ln>
        </p:spPr>
        <p:txBody>
          <a:bodyPr wrap="none" lIns="0" tIns="0" rIns="0" bIns="0" anchor="ctr">
            <a:spAutoFit/>
          </a:bodyPr>
          <a:lstStyle/>
          <a:p>
            <a:pPr algn="ctr" eaLnBrk="0" fontAlgn="base" hangingPunct="0">
              <a:spcBef>
                <a:spcPct val="50000"/>
              </a:spcBef>
              <a:spcAft>
                <a:spcPct val="0"/>
              </a:spcAft>
              <a:defRPr/>
            </a:pPr>
            <a:r>
              <a:rPr lang="en-GB" sz="900" i="1">
                <a:solidFill>
                  <a:srgbClr val="D6DEE4"/>
                </a:solidFill>
                <a:ea typeface="Arial Unicode MS" pitchFamily="34" charset="-128"/>
                <a:cs typeface="Arial Unicode MS" pitchFamily="34" charset="-128"/>
              </a:rPr>
              <a:t>v2 November 2010</a:t>
            </a:r>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500" b="1">
          <a:solidFill>
            <a:schemeClr val="tx1"/>
          </a:solidFill>
          <a:latin typeface="Arial" charset="0"/>
          <a:ea typeface="Arial Unicode MS" pitchFamily="34" charset="-128"/>
          <a:cs typeface="+mj-cs"/>
        </a:defRPr>
      </a:lvl1pPr>
      <a:lvl2pPr algn="l" rtl="0" eaLnBrk="0" fontAlgn="base" hangingPunct="0">
        <a:lnSpc>
          <a:spcPct val="90000"/>
        </a:lnSpc>
        <a:spcBef>
          <a:spcPct val="0"/>
        </a:spcBef>
        <a:spcAft>
          <a:spcPct val="0"/>
        </a:spcAft>
        <a:defRPr sz="2500" b="1">
          <a:solidFill>
            <a:schemeClr val="tx1"/>
          </a:solidFill>
          <a:latin typeface="Arial" charset="0"/>
          <a:ea typeface="Arial Unicode MS" pitchFamily="34" charset="-128"/>
          <a:cs typeface="Arial" charset="0"/>
        </a:defRPr>
      </a:lvl2pPr>
      <a:lvl3pPr algn="l" rtl="0" eaLnBrk="0" fontAlgn="base" hangingPunct="0">
        <a:lnSpc>
          <a:spcPct val="90000"/>
        </a:lnSpc>
        <a:spcBef>
          <a:spcPct val="0"/>
        </a:spcBef>
        <a:spcAft>
          <a:spcPct val="0"/>
        </a:spcAft>
        <a:defRPr sz="2500" b="1">
          <a:solidFill>
            <a:schemeClr val="tx1"/>
          </a:solidFill>
          <a:latin typeface="Arial" charset="0"/>
          <a:ea typeface="Arial Unicode MS" pitchFamily="34" charset="-128"/>
          <a:cs typeface="Arial" charset="0"/>
        </a:defRPr>
      </a:lvl3pPr>
      <a:lvl4pPr algn="l" rtl="0" eaLnBrk="0" fontAlgn="base" hangingPunct="0">
        <a:lnSpc>
          <a:spcPct val="90000"/>
        </a:lnSpc>
        <a:spcBef>
          <a:spcPct val="0"/>
        </a:spcBef>
        <a:spcAft>
          <a:spcPct val="0"/>
        </a:spcAft>
        <a:defRPr sz="2500" b="1">
          <a:solidFill>
            <a:schemeClr val="tx1"/>
          </a:solidFill>
          <a:latin typeface="Arial" charset="0"/>
          <a:ea typeface="Arial Unicode MS" pitchFamily="34" charset="-128"/>
          <a:cs typeface="Arial" charset="0"/>
        </a:defRPr>
      </a:lvl4pPr>
      <a:lvl5pPr algn="l" rtl="0" eaLnBrk="0" fontAlgn="base" hangingPunct="0">
        <a:lnSpc>
          <a:spcPct val="90000"/>
        </a:lnSpc>
        <a:spcBef>
          <a:spcPct val="0"/>
        </a:spcBef>
        <a:spcAft>
          <a:spcPct val="0"/>
        </a:spcAft>
        <a:defRPr sz="2500" b="1">
          <a:solidFill>
            <a:schemeClr val="tx1"/>
          </a:solidFill>
          <a:latin typeface="Arial" charset="0"/>
          <a:ea typeface="Arial Unicode MS" pitchFamily="34" charset="-128"/>
          <a:cs typeface="Arial" charset="0"/>
        </a:defRPr>
      </a:lvl5pPr>
      <a:lvl6pPr marL="391866" algn="l" rtl="0" fontAlgn="base">
        <a:lnSpc>
          <a:spcPct val="90000"/>
        </a:lnSpc>
        <a:spcBef>
          <a:spcPct val="0"/>
        </a:spcBef>
        <a:spcAft>
          <a:spcPct val="0"/>
        </a:spcAft>
        <a:defRPr sz="2700" b="1">
          <a:solidFill>
            <a:srgbClr val="0066CC"/>
          </a:solidFill>
          <a:latin typeface="Arial" charset="0"/>
          <a:ea typeface="ＭＳ Ｐゴシック" charset="-128"/>
          <a:cs typeface="Arial" charset="0"/>
        </a:defRPr>
      </a:lvl6pPr>
      <a:lvl7pPr marL="783732" algn="l" rtl="0" fontAlgn="base">
        <a:lnSpc>
          <a:spcPct val="90000"/>
        </a:lnSpc>
        <a:spcBef>
          <a:spcPct val="0"/>
        </a:spcBef>
        <a:spcAft>
          <a:spcPct val="0"/>
        </a:spcAft>
        <a:defRPr sz="2700" b="1">
          <a:solidFill>
            <a:srgbClr val="0066CC"/>
          </a:solidFill>
          <a:latin typeface="Arial" charset="0"/>
          <a:ea typeface="ＭＳ Ｐゴシック" charset="-128"/>
          <a:cs typeface="Arial" charset="0"/>
        </a:defRPr>
      </a:lvl7pPr>
      <a:lvl8pPr marL="1175598" algn="l" rtl="0" fontAlgn="base">
        <a:lnSpc>
          <a:spcPct val="90000"/>
        </a:lnSpc>
        <a:spcBef>
          <a:spcPct val="0"/>
        </a:spcBef>
        <a:spcAft>
          <a:spcPct val="0"/>
        </a:spcAft>
        <a:defRPr sz="2700" b="1">
          <a:solidFill>
            <a:srgbClr val="0066CC"/>
          </a:solidFill>
          <a:latin typeface="Arial" charset="0"/>
          <a:ea typeface="ＭＳ Ｐゴシック" charset="-128"/>
          <a:cs typeface="Arial" charset="0"/>
        </a:defRPr>
      </a:lvl8pPr>
      <a:lvl9pPr marL="1567464" algn="l" rtl="0" fontAlgn="base">
        <a:lnSpc>
          <a:spcPct val="90000"/>
        </a:lnSpc>
        <a:spcBef>
          <a:spcPct val="0"/>
        </a:spcBef>
        <a:spcAft>
          <a:spcPct val="0"/>
        </a:spcAft>
        <a:defRPr sz="2700" b="1">
          <a:solidFill>
            <a:srgbClr val="0066CC"/>
          </a:solidFill>
          <a:latin typeface="Arial" charset="0"/>
          <a:ea typeface="ＭＳ Ｐゴシック" charset="-128"/>
          <a:cs typeface="Arial" charset="0"/>
        </a:defRPr>
      </a:lvl9pPr>
    </p:titleStyle>
    <p:bodyStyle>
      <a:lvl1pPr marL="228589" indent="-228589" algn="l" rtl="0" eaLnBrk="0" fontAlgn="base" hangingPunct="0">
        <a:lnSpc>
          <a:spcPct val="90000"/>
        </a:lnSpc>
        <a:spcBef>
          <a:spcPct val="50000"/>
        </a:spcBef>
        <a:spcAft>
          <a:spcPct val="0"/>
        </a:spcAft>
        <a:buSzPct val="80000"/>
        <a:buBlip>
          <a:blip r:embed="rId16"/>
        </a:buBlip>
        <a:defRPr sz="1900">
          <a:solidFill>
            <a:schemeClr val="tx1"/>
          </a:solidFill>
          <a:latin typeface="Arial" charset="0"/>
          <a:ea typeface="Arial Unicode MS" pitchFamily="34" charset="-128"/>
          <a:cs typeface="+mn-cs"/>
        </a:defRPr>
      </a:lvl1pPr>
      <a:lvl2pPr marL="669438" indent="-229950" algn="l" rtl="0" eaLnBrk="0" fontAlgn="base" hangingPunct="0">
        <a:lnSpc>
          <a:spcPct val="90000"/>
        </a:lnSpc>
        <a:spcBef>
          <a:spcPct val="25000"/>
        </a:spcBef>
        <a:spcAft>
          <a:spcPct val="0"/>
        </a:spcAft>
        <a:buSzPct val="80000"/>
        <a:buBlip>
          <a:blip r:embed="rId16"/>
        </a:buBlip>
        <a:defRPr>
          <a:solidFill>
            <a:schemeClr val="tx1"/>
          </a:solidFill>
          <a:latin typeface="Arial" charset="0"/>
          <a:ea typeface="Arial Unicode MS" pitchFamily="34" charset="-128"/>
          <a:cs typeface="+mn-cs"/>
        </a:defRPr>
      </a:lvl2pPr>
      <a:lvl3pPr marL="1028649" indent="-212261" algn="l" rtl="0" eaLnBrk="0" fontAlgn="base" hangingPunct="0">
        <a:lnSpc>
          <a:spcPct val="90000"/>
        </a:lnSpc>
        <a:spcBef>
          <a:spcPct val="12000"/>
        </a:spcBef>
        <a:spcAft>
          <a:spcPct val="0"/>
        </a:spcAft>
        <a:buSzPct val="80000"/>
        <a:buBlip>
          <a:blip r:embed="rId16"/>
        </a:buBlip>
        <a:defRPr sz="1400">
          <a:solidFill>
            <a:schemeClr val="tx1"/>
          </a:solidFill>
          <a:latin typeface="Arial" charset="0"/>
          <a:ea typeface="Arial Unicode MS" pitchFamily="34" charset="-128"/>
          <a:cs typeface="+mn-cs"/>
        </a:defRPr>
      </a:lvl3pPr>
      <a:lvl4pPr marL="1281729" indent="-171441" algn="l" rtl="0" eaLnBrk="0" fontAlgn="base" hangingPunct="0">
        <a:lnSpc>
          <a:spcPct val="90000"/>
        </a:lnSpc>
        <a:spcBef>
          <a:spcPct val="0"/>
        </a:spcBef>
        <a:spcAft>
          <a:spcPct val="0"/>
        </a:spcAft>
        <a:buClr>
          <a:srgbClr val="D41144"/>
        </a:buClr>
        <a:buSzPct val="80000"/>
        <a:buBlip>
          <a:blip r:embed="rId16"/>
        </a:buBlip>
        <a:defRPr sz="1400">
          <a:solidFill>
            <a:schemeClr val="tx1"/>
          </a:solidFill>
          <a:latin typeface="Arial" charset="0"/>
          <a:ea typeface="Arial Unicode MS" pitchFamily="34" charset="-128"/>
          <a:cs typeface="+mn-cs"/>
        </a:defRPr>
      </a:lvl4pPr>
      <a:lvl5pPr marL="2231460" indent="-257163" algn="l" rtl="0" eaLnBrk="0" fontAlgn="base" hangingPunct="0">
        <a:spcBef>
          <a:spcPct val="20000"/>
        </a:spcBef>
        <a:spcAft>
          <a:spcPct val="0"/>
        </a:spcAft>
        <a:buClr>
          <a:srgbClr val="D41144"/>
        </a:buClr>
        <a:buSzPct val="90000"/>
        <a:buBlip>
          <a:blip r:embed="rId16"/>
        </a:buBlip>
        <a:defRPr sz="1400">
          <a:solidFill>
            <a:schemeClr val="bg1"/>
          </a:solidFill>
          <a:latin typeface="Arial" charset="0"/>
          <a:ea typeface="Arial Unicode MS" pitchFamily="34" charset="-128"/>
          <a:cs typeface="+mn-cs"/>
        </a:defRPr>
      </a:lvl5pPr>
      <a:lvl6pPr marL="2623326" indent="-257163" algn="l" rtl="0" fontAlgn="base">
        <a:spcBef>
          <a:spcPct val="20000"/>
        </a:spcBef>
        <a:spcAft>
          <a:spcPct val="0"/>
        </a:spcAft>
        <a:buClr>
          <a:srgbClr val="D41144"/>
        </a:buClr>
        <a:buSzPct val="90000"/>
        <a:buBlip>
          <a:blip r:embed="rId16"/>
        </a:buBlip>
        <a:defRPr sz="1400">
          <a:solidFill>
            <a:schemeClr val="bg1"/>
          </a:solidFill>
          <a:latin typeface="+mn-lt"/>
          <a:ea typeface="+mn-ea"/>
          <a:cs typeface="+mn-cs"/>
        </a:defRPr>
      </a:lvl6pPr>
      <a:lvl7pPr marL="3015192" indent="-257163" algn="l" rtl="0" fontAlgn="base">
        <a:spcBef>
          <a:spcPct val="20000"/>
        </a:spcBef>
        <a:spcAft>
          <a:spcPct val="0"/>
        </a:spcAft>
        <a:buClr>
          <a:srgbClr val="D41144"/>
        </a:buClr>
        <a:buSzPct val="90000"/>
        <a:buBlip>
          <a:blip r:embed="rId16"/>
        </a:buBlip>
        <a:defRPr sz="1400">
          <a:solidFill>
            <a:schemeClr val="bg1"/>
          </a:solidFill>
          <a:latin typeface="+mn-lt"/>
          <a:ea typeface="+mn-ea"/>
          <a:cs typeface="+mn-cs"/>
        </a:defRPr>
      </a:lvl7pPr>
      <a:lvl8pPr marL="3407058" indent="-257163" algn="l" rtl="0" fontAlgn="base">
        <a:spcBef>
          <a:spcPct val="20000"/>
        </a:spcBef>
        <a:spcAft>
          <a:spcPct val="0"/>
        </a:spcAft>
        <a:buClr>
          <a:srgbClr val="D41144"/>
        </a:buClr>
        <a:buSzPct val="90000"/>
        <a:buBlip>
          <a:blip r:embed="rId16"/>
        </a:buBlip>
        <a:defRPr sz="1400">
          <a:solidFill>
            <a:schemeClr val="bg1"/>
          </a:solidFill>
          <a:latin typeface="+mn-lt"/>
          <a:ea typeface="+mn-ea"/>
          <a:cs typeface="+mn-cs"/>
        </a:defRPr>
      </a:lvl8pPr>
      <a:lvl9pPr marL="3798924" indent="-257163" algn="l" rtl="0" fontAlgn="base">
        <a:spcBef>
          <a:spcPct val="20000"/>
        </a:spcBef>
        <a:spcAft>
          <a:spcPct val="0"/>
        </a:spcAft>
        <a:buClr>
          <a:srgbClr val="D41144"/>
        </a:buClr>
        <a:buSzPct val="90000"/>
        <a:buBlip>
          <a:blip r:embed="rId16"/>
        </a:buBlip>
        <a:defRPr sz="1400">
          <a:solidFill>
            <a:schemeClr val="bg1"/>
          </a:solidFill>
          <a:latin typeface="+mn-lt"/>
          <a:ea typeface="+mn-ea"/>
          <a:cs typeface="+mn-cs"/>
        </a:defRPr>
      </a:lvl9pPr>
    </p:bodyStyle>
    <p:otherStyle>
      <a:defPPr>
        <a:defRPr lang="en-US"/>
      </a:defPPr>
      <a:lvl1pPr marL="0" algn="l" defTabSz="783732" rtl="0" eaLnBrk="1" latinLnBrk="0" hangingPunct="1">
        <a:defRPr sz="1500" kern="1200">
          <a:solidFill>
            <a:schemeClr val="tx1"/>
          </a:solidFill>
          <a:latin typeface="+mn-lt"/>
          <a:ea typeface="+mn-ea"/>
          <a:cs typeface="+mn-cs"/>
        </a:defRPr>
      </a:lvl1pPr>
      <a:lvl2pPr marL="391866" algn="l" defTabSz="783732" rtl="0" eaLnBrk="1" latinLnBrk="0" hangingPunct="1">
        <a:defRPr sz="1500" kern="1200">
          <a:solidFill>
            <a:schemeClr val="tx1"/>
          </a:solidFill>
          <a:latin typeface="+mn-lt"/>
          <a:ea typeface="+mn-ea"/>
          <a:cs typeface="+mn-cs"/>
        </a:defRPr>
      </a:lvl2pPr>
      <a:lvl3pPr marL="783732" algn="l" defTabSz="783732" rtl="0" eaLnBrk="1" latinLnBrk="0" hangingPunct="1">
        <a:defRPr sz="1500" kern="1200">
          <a:solidFill>
            <a:schemeClr val="tx1"/>
          </a:solidFill>
          <a:latin typeface="+mn-lt"/>
          <a:ea typeface="+mn-ea"/>
          <a:cs typeface="+mn-cs"/>
        </a:defRPr>
      </a:lvl3pPr>
      <a:lvl4pPr marL="1175598" algn="l" defTabSz="783732" rtl="0" eaLnBrk="1" latinLnBrk="0" hangingPunct="1">
        <a:defRPr sz="1500" kern="1200">
          <a:solidFill>
            <a:schemeClr val="tx1"/>
          </a:solidFill>
          <a:latin typeface="+mn-lt"/>
          <a:ea typeface="+mn-ea"/>
          <a:cs typeface="+mn-cs"/>
        </a:defRPr>
      </a:lvl4pPr>
      <a:lvl5pPr marL="1567464" algn="l" defTabSz="783732" rtl="0" eaLnBrk="1" latinLnBrk="0" hangingPunct="1">
        <a:defRPr sz="1500" kern="1200">
          <a:solidFill>
            <a:schemeClr val="tx1"/>
          </a:solidFill>
          <a:latin typeface="+mn-lt"/>
          <a:ea typeface="+mn-ea"/>
          <a:cs typeface="+mn-cs"/>
        </a:defRPr>
      </a:lvl5pPr>
      <a:lvl6pPr marL="1959331" algn="l" defTabSz="783732" rtl="0" eaLnBrk="1" latinLnBrk="0" hangingPunct="1">
        <a:defRPr sz="1500" kern="1200">
          <a:solidFill>
            <a:schemeClr val="tx1"/>
          </a:solidFill>
          <a:latin typeface="+mn-lt"/>
          <a:ea typeface="+mn-ea"/>
          <a:cs typeface="+mn-cs"/>
        </a:defRPr>
      </a:lvl6pPr>
      <a:lvl7pPr marL="2351197" algn="l" defTabSz="783732" rtl="0" eaLnBrk="1" latinLnBrk="0" hangingPunct="1">
        <a:defRPr sz="1500" kern="1200">
          <a:solidFill>
            <a:schemeClr val="tx1"/>
          </a:solidFill>
          <a:latin typeface="+mn-lt"/>
          <a:ea typeface="+mn-ea"/>
          <a:cs typeface="+mn-cs"/>
        </a:defRPr>
      </a:lvl7pPr>
      <a:lvl8pPr marL="2743063" algn="l" defTabSz="783732" rtl="0" eaLnBrk="1" latinLnBrk="0" hangingPunct="1">
        <a:defRPr sz="1500" kern="1200">
          <a:solidFill>
            <a:schemeClr val="tx1"/>
          </a:solidFill>
          <a:latin typeface="+mn-lt"/>
          <a:ea typeface="+mn-ea"/>
          <a:cs typeface="+mn-cs"/>
        </a:defRPr>
      </a:lvl8pPr>
      <a:lvl9pPr marL="3134929" algn="l" defTabSz="78373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11" cstate="print">
            <a:extLst>
              <a:ext uri="{28A0092B-C50C-407E-A947-70E740481C1C}">
                <a14:useLocalDpi xmlns:a14="http://schemas.microsoft.com/office/drawing/2010/main" xmlns="" val="0"/>
              </a:ext>
            </a:extLst>
          </a:blip>
          <a:srcRect t="77263"/>
          <a:stretch/>
        </p:blipFill>
        <p:spPr>
          <a:xfrm>
            <a:off x="6966516" y="5189132"/>
            <a:ext cx="1156697" cy="98258"/>
          </a:xfrm>
          <a:prstGeom prst="rect">
            <a:avLst/>
          </a:prstGeom>
        </p:spPr>
      </p:pic>
      <p:sp>
        <p:nvSpPr>
          <p:cNvPr id="2051" name="Title Placeholder 1"/>
          <p:cNvSpPr>
            <a:spLocks noGrp="1"/>
          </p:cNvSpPr>
          <p:nvPr>
            <p:ph type="title"/>
          </p:nvPr>
        </p:nvSpPr>
        <p:spPr bwMode="auto">
          <a:xfrm>
            <a:off x="330480" y="130813"/>
            <a:ext cx="7685280" cy="75057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none">
            <a:schemeClr val="lt1"/>
          </a:fontRef>
        </p:style>
        <p:txBody>
          <a:bodyPr lIns="123409" tIns="39183" rIns="123409" bIns="39183" rtlCol="0" anchor="ctr">
            <a:normAutofit/>
          </a:bodyPr>
          <a:lstStyle/>
          <a:p>
            <a:pPr lvl="0" fontAlgn="auto">
              <a:lnSpc>
                <a:spcPct val="90000"/>
              </a:lnSpc>
              <a:spcBef>
                <a:spcPts val="0"/>
              </a:spcBef>
              <a:spcAft>
                <a:spcPts val="0"/>
              </a:spcAft>
            </a:pPr>
            <a:r>
              <a:rPr lang="en-US" dirty="0" smtClean="0"/>
              <a:t>Click to edit Master title style</a:t>
            </a:r>
          </a:p>
        </p:txBody>
      </p:sp>
      <p:sp>
        <p:nvSpPr>
          <p:cNvPr id="2052" name="Text Placeholder 2"/>
          <p:cNvSpPr>
            <a:spLocks noGrp="1"/>
          </p:cNvSpPr>
          <p:nvPr>
            <p:ph type="body" idx="1"/>
          </p:nvPr>
        </p:nvSpPr>
        <p:spPr bwMode="auto">
          <a:xfrm>
            <a:off x="330480" y="1431293"/>
            <a:ext cx="7685280" cy="33870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5468" y="5161792"/>
            <a:ext cx="5955030" cy="292100"/>
          </a:xfrm>
          <a:prstGeom prst="rect">
            <a:avLst/>
          </a:prstGeom>
        </p:spPr>
        <p:txBody>
          <a:bodyPr vert="horz" lIns="0" tIns="0" rIns="0" bIns="0" rtlCol="0" anchor="b" anchorCtr="0"/>
          <a:lstStyle>
            <a:lvl1pPr algn="l" fontAlgn="auto">
              <a:spcBef>
                <a:spcPts val="0"/>
              </a:spcBef>
              <a:spcAft>
                <a:spcPts val="0"/>
              </a:spcAft>
              <a:defRPr sz="900">
                <a:solidFill>
                  <a:schemeClr val="tx1">
                    <a:tint val="75000"/>
                  </a:schemeClr>
                </a:solidFill>
                <a:latin typeface="Arial" pitchFamily="34" charset="0"/>
                <a:ea typeface="+mn-ea"/>
                <a:cs typeface="Arial" pitchFamily="34" charset="0"/>
              </a:defRPr>
            </a:lvl1pPr>
          </a:lstStyle>
          <a:p>
            <a:pPr defTabSz="783648">
              <a:defRPr/>
            </a:pPr>
            <a:r>
              <a:rPr lang="en-US" dirty="0" smtClean="0">
                <a:solidFill>
                  <a:prstClr val="black">
                    <a:tint val="75000"/>
                  </a:prstClr>
                </a:solidFill>
              </a:rPr>
              <a:t>Presentation Name, Date, Confidential</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268212" y="5163824"/>
            <a:ext cx="1920240" cy="292100"/>
          </a:xfrm>
          <a:prstGeom prst="rect">
            <a:avLst/>
          </a:prstGeom>
        </p:spPr>
        <p:txBody>
          <a:bodyPr vert="horz" wrap="square" lIns="0" tIns="0" rIns="0" bIns="0" numCol="1" anchor="b" anchorCtr="0" compatLnSpc="1">
            <a:prstTxWarp prst="textNoShape">
              <a:avLst/>
            </a:prstTxWarp>
          </a:bodyPr>
          <a:lstStyle>
            <a:lvl1pPr algn="r">
              <a:defRPr sz="900" smtClean="0">
                <a:solidFill>
                  <a:srgbClr val="0668AF"/>
                </a:solidFill>
                <a:latin typeface="Arial" pitchFamily="34" charset="0"/>
                <a:cs typeface="Arial" pitchFamily="34" charset="0"/>
              </a:defRPr>
            </a:lvl1pPr>
          </a:lstStyle>
          <a:p>
            <a:pPr defTabSz="783648" fontAlgn="base">
              <a:spcBef>
                <a:spcPct val="0"/>
              </a:spcBef>
              <a:spcAft>
                <a:spcPct val="0"/>
              </a:spcAft>
              <a:defRPr/>
            </a:pPr>
            <a:fld id="{87C18D03-EDCE-439F-A3A0-25D066F2D5E5}" type="slidenum">
              <a:rPr lang="en-US">
                <a:ea typeface="Arial Unicode MS" pitchFamily="34" charset="-128"/>
              </a:rPr>
              <a:pPr defTabSz="783648" fontAlgn="base">
                <a:spcBef>
                  <a:spcPct val="0"/>
                </a:spcBef>
                <a:spcAft>
                  <a:spcPct val="0"/>
                </a:spcAft>
                <a:defRPr/>
              </a:pPr>
              <a:t>‹#›</a:t>
            </a:fld>
            <a:endParaRPr lang="en-US" dirty="0">
              <a:ea typeface="Arial Unicode MS" pitchFamily="34" charset="-128"/>
            </a:endParaRPr>
          </a:p>
        </p:txBody>
      </p:sp>
      <p:pic>
        <p:nvPicPr>
          <p:cNvPr id="9" name="Grafik 8"/>
          <p:cNvPicPr>
            <a:picLocks noChangeAspect="1"/>
          </p:cNvPicPr>
          <p:nvPr userDrawn="1"/>
        </p:nvPicPr>
        <p:blipFill rotWithShape="1">
          <a:blip r:embed="rId12" cstate="print">
            <a:extLst>
              <a:ext uri="{28A0092B-C50C-407E-A947-70E740481C1C}">
                <a14:useLocalDpi xmlns:a14="http://schemas.microsoft.com/office/drawing/2010/main" xmlns="" val="0"/>
              </a:ext>
            </a:extLst>
          </a:blip>
          <a:srcRect b="21891"/>
          <a:stretch/>
        </p:blipFill>
        <p:spPr>
          <a:xfrm>
            <a:off x="6964666" y="4865870"/>
            <a:ext cx="1130385" cy="329870"/>
          </a:xfrm>
          <a:prstGeom prst="rect">
            <a:avLst/>
          </a:prstGeom>
        </p:spPr>
      </p:pic>
      <p:sp>
        <p:nvSpPr>
          <p:cNvPr id="10" name="Rechteck 9"/>
          <p:cNvSpPr/>
          <p:nvPr userDrawn="1"/>
        </p:nvSpPr>
        <p:spPr>
          <a:xfrm>
            <a:off x="-11755" y="0"/>
            <a:ext cx="235131" cy="5486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8365" tIns="39183" rIns="78365" bIns="39183" rtlCol="0" anchor="ctr"/>
          <a:lstStyle/>
          <a:p>
            <a:pPr algn="ctr" defTabSz="783648">
              <a:lnSpc>
                <a:spcPct val="90000"/>
              </a:lnSpc>
            </a:pPr>
            <a:endParaRPr lang="de-DE" sz="2400" b="1" dirty="0">
              <a:solidFill>
                <a:srgbClr val="0668AF"/>
              </a:solidFill>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Lst>
  <p:hf hdr="0" dt="0"/>
  <p:txStyles>
    <p:titleStyle>
      <a:lvl1pPr algn="l" rtl="0" eaLnBrk="0" fontAlgn="base" hangingPunct="0">
        <a:lnSpc>
          <a:spcPct val="85000"/>
        </a:lnSpc>
        <a:spcBef>
          <a:spcPct val="0"/>
        </a:spcBef>
        <a:spcAft>
          <a:spcPct val="0"/>
        </a:spcAft>
        <a:defRPr lang="en-US" sz="2100" b="0" kern="1200" dirty="0" smtClean="0">
          <a:solidFill>
            <a:schemeClr val="lt1"/>
          </a:solidFill>
          <a:latin typeface="Arial" pitchFamily="34" charset="0"/>
          <a:ea typeface="Geneva" charset="-128"/>
          <a:cs typeface="Arial" pitchFamily="34" charset="0"/>
        </a:defRPr>
      </a:lvl1pPr>
      <a:lvl2pPr algn="l" rtl="0" eaLnBrk="0" fontAlgn="base" hangingPunct="0">
        <a:lnSpc>
          <a:spcPct val="85000"/>
        </a:lnSpc>
        <a:spcBef>
          <a:spcPct val="0"/>
        </a:spcBef>
        <a:spcAft>
          <a:spcPct val="0"/>
        </a:spcAft>
        <a:defRPr sz="3100" b="1">
          <a:solidFill>
            <a:srgbClr val="D41E49"/>
          </a:solidFill>
          <a:latin typeface="Century Gothic" pitchFamily="34" charset="0"/>
          <a:ea typeface="Geneva" charset="-128"/>
          <a:cs typeface="Geneva" charset="-128"/>
        </a:defRPr>
      </a:lvl2pPr>
      <a:lvl3pPr algn="l" rtl="0" eaLnBrk="0" fontAlgn="base" hangingPunct="0">
        <a:lnSpc>
          <a:spcPct val="85000"/>
        </a:lnSpc>
        <a:spcBef>
          <a:spcPct val="0"/>
        </a:spcBef>
        <a:spcAft>
          <a:spcPct val="0"/>
        </a:spcAft>
        <a:defRPr sz="3100" b="1">
          <a:solidFill>
            <a:srgbClr val="D41E49"/>
          </a:solidFill>
          <a:latin typeface="Century Gothic" pitchFamily="34" charset="0"/>
          <a:ea typeface="Geneva" charset="-128"/>
          <a:cs typeface="Geneva" charset="-128"/>
        </a:defRPr>
      </a:lvl3pPr>
      <a:lvl4pPr algn="l" rtl="0" eaLnBrk="0" fontAlgn="base" hangingPunct="0">
        <a:lnSpc>
          <a:spcPct val="85000"/>
        </a:lnSpc>
        <a:spcBef>
          <a:spcPct val="0"/>
        </a:spcBef>
        <a:spcAft>
          <a:spcPct val="0"/>
        </a:spcAft>
        <a:defRPr sz="3100" b="1">
          <a:solidFill>
            <a:srgbClr val="D41E49"/>
          </a:solidFill>
          <a:latin typeface="Century Gothic" pitchFamily="34" charset="0"/>
          <a:ea typeface="Geneva" charset="-128"/>
          <a:cs typeface="Geneva" charset="-128"/>
        </a:defRPr>
      </a:lvl4pPr>
      <a:lvl5pPr algn="l" rtl="0" eaLnBrk="0" fontAlgn="base" hangingPunct="0">
        <a:lnSpc>
          <a:spcPct val="85000"/>
        </a:lnSpc>
        <a:spcBef>
          <a:spcPct val="0"/>
        </a:spcBef>
        <a:spcAft>
          <a:spcPct val="0"/>
        </a:spcAft>
        <a:defRPr sz="3100" b="1">
          <a:solidFill>
            <a:srgbClr val="D41E49"/>
          </a:solidFill>
          <a:latin typeface="Century Gothic" pitchFamily="34" charset="0"/>
          <a:ea typeface="Geneva" charset="-128"/>
          <a:cs typeface="Geneva" charset="-128"/>
        </a:defRPr>
      </a:lvl5pPr>
      <a:lvl6pPr marL="391824" algn="l" rtl="0" fontAlgn="base">
        <a:lnSpc>
          <a:spcPct val="85000"/>
        </a:lnSpc>
        <a:spcBef>
          <a:spcPct val="0"/>
        </a:spcBef>
        <a:spcAft>
          <a:spcPct val="0"/>
        </a:spcAft>
        <a:defRPr sz="3100" b="1">
          <a:solidFill>
            <a:schemeClr val="accent1"/>
          </a:solidFill>
          <a:latin typeface="Century Gothic" pitchFamily="34" charset="0"/>
        </a:defRPr>
      </a:lvl6pPr>
      <a:lvl7pPr marL="783648" algn="l" rtl="0" fontAlgn="base">
        <a:lnSpc>
          <a:spcPct val="85000"/>
        </a:lnSpc>
        <a:spcBef>
          <a:spcPct val="0"/>
        </a:spcBef>
        <a:spcAft>
          <a:spcPct val="0"/>
        </a:spcAft>
        <a:defRPr sz="3100" b="1">
          <a:solidFill>
            <a:schemeClr val="accent1"/>
          </a:solidFill>
          <a:latin typeface="Century Gothic" pitchFamily="34" charset="0"/>
        </a:defRPr>
      </a:lvl7pPr>
      <a:lvl8pPr marL="1175472" algn="l" rtl="0" fontAlgn="base">
        <a:lnSpc>
          <a:spcPct val="85000"/>
        </a:lnSpc>
        <a:spcBef>
          <a:spcPct val="0"/>
        </a:spcBef>
        <a:spcAft>
          <a:spcPct val="0"/>
        </a:spcAft>
        <a:defRPr sz="3100" b="1">
          <a:solidFill>
            <a:schemeClr val="accent1"/>
          </a:solidFill>
          <a:latin typeface="Century Gothic" pitchFamily="34" charset="0"/>
        </a:defRPr>
      </a:lvl8pPr>
      <a:lvl9pPr marL="1567296" algn="l" rtl="0" fontAlgn="base">
        <a:lnSpc>
          <a:spcPct val="85000"/>
        </a:lnSpc>
        <a:spcBef>
          <a:spcPct val="0"/>
        </a:spcBef>
        <a:spcAft>
          <a:spcPct val="0"/>
        </a:spcAft>
        <a:defRPr sz="3100" b="1">
          <a:solidFill>
            <a:schemeClr val="accent1"/>
          </a:solidFill>
          <a:latin typeface="Century Gothic" pitchFamily="34" charset="0"/>
        </a:defRPr>
      </a:lvl9pPr>
    </p:titleStyle>
    <p:bodyStyle>
      <a:lvl1pPr marL="195912" indent="-195912" algn="l" rtl="0" eaLnBrk="0" fontAlgn="base" hangingPunct="0">
        <a:lnSpc>
          <a:spcPct val="90000"/>
        </a:lnSpc>
        <a:spcBef>
          <a:spcPct val="20000"/>
        </a:spcBef>
        <a:spcAft>
          <a:spcPct val="0"/>
        </a:spcAft>
        <a:buFont typeface="Arial" charset="0"/>
        <a:buNone/>
        <a:defRPr sz="1400" kern="1200">
          <a:solidFill>
            <a:schemeClr val="tx1"/>
          </a:solidFill>
          <a:latin typeface="Arial" pitchFamily="34" charset="0"/>
          <a:ea typeface="Geneva" charset="-128"/>
          <a:cs typeface="Arial" pitchFamily="34" charset="0"/>
        </a:defRPr>
      </a:lvl1pPr>
      <a:lvl2pPr marL="156458" indent="-156458" algn="l" rtl="0" eaLnBrk="0" fontAlgn="base" hangingPunct="0">
        <a:lnSpc>
          <a:spcPct val="90000"/>
        </a:lnSpc>
        <a:spcBef>
          <a:spcPct val="20000"/>
        </a:spcBef>
        <a:spcAft>
          <a:spcPct val="0"/>
        </a:spcAft>
        <a:buFont typeface="Arial" pitchFamily="34" charset="0"/>
        <a:buChar char="•"/>
        <a:defRPr sz="1400" kern="1200">
          <a:solidFill>
            <a:schemeClr val="tx1"/>
          </a:solidFill>
          <a:latin typeface="Arial" pitchFamily="34" charset="0"/>
          <a:ea typeface="Geneva" pitchFamily="27" charset="-128"/>
          <a:cs typeface="Arial" pitchFamily="34" charset="0"/>
        </a:defRPr>
      </a:lvl2pPr>
      <a:lvl3pPr marL="307473" indent="-151016" algn="l" rtl="0" eaLnBrk="0" fontAlgn="base" hangingPunct="0">
        <a:lnSpc>
          <a:spcPct val="90000"/>
        </a:lnSpc>
        <a:spcBef>
          <a:spcPct val="20000"/>
        </a:spcBef>
        <a:spcAft>
          <a:spcPct val="0"/>
        </a:spcAft>
        <a:buFont typeface="Symbol" pitchFamily="18" charset="2"/>
        <a:buChar char="-"/>
        <a:defRPr sz="1400" kern="1200">
          <a:solidFill>
            <a:schemeClr val="tx1"/>
          </a:solidFill>
          <a:latin typeface="Arial" pitchFamily="34" charset="0"/>
          <a:ea typeface="Geneva" pitchFamily="27" charset="-128"/>
          <a:cs typeface="Arial" pitchFamily="34" charset="0"/>
        </a:defRPr>
      </a:lvl3pPr>
      <a:lvl4pPr marL="463931" indent="-156458" algn="l" rtl="0" eaLnBrk="0" fontAlgn="base" hangingPunct="0">
        <a:lnSpc>
          <a:spcPct val="90000"/>
        </a:lnSpc>
        <a:spcBef>
          <a:spcPct val="20000"/>
        </a:spcBef>
        <a:spcAft>
          <a:spcPct val="0"/>
        </a:spcAft>
        <a:buFont typeface="Arial" pitchFamily="34" charset="0"/>
        <a:buChar char="•"/>
        <a:defRPr sz="1400" kern="1200">
          <a:solidFill>
            <a:schemeClr val="tx1"/>
          </a:solidFill>
          <a:latin typeface="Arial" pitchFamily="34" charset="0"/>
          <a:ea typeface="Geneva" pitchFamily="27" charset="-128"/>
          <a:cs typeface="Arial" pitchFamily="34" charset="0"/>
        </a:defRPr>
      </a:lvl4pPr>
      <a:lvl5pPr marL="613586" indent="-149655" algn="l" rtl="0" eaLnBrk="0" fontAlgn="base" hangingPunct="0">
        <a:lnSpc>
          <a:spcPct val="90000"/>
        </a:lnSpc>
        <a:spcBef>
          <a:spcPct val="20000"/>
        </a:spcBef>
        <a:spcAft>
          <a:spcPct val="0"/>
        </a:spcAft>
        <a:buFont typeface="Symbol" pitchFamily="18" charset="2"/>
        <a:buChar char="-"/>
        <a:defRPr sz="1400" kern="1200">
          <a:solidFill>
            <a:schemeClr val="tx1"/>
          </a:solidFill>
          <a:latin typeface="Arial" pitchFamily="34" charset="0"/>
          <a:ea typeface="Geneva" pitchFamily="27" charset="-128"/>
          <a:cs typeface="Arial" pitchFamily="34" charset="0"/>
        </a:defRPr>
      </a:lvl5pPr>
      <a:lvl6pPr marL="2155033" indent="-195912" algn="l" defTabSz="783648"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46857" indent="-195912" algn="l" defTabSz="783648"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38681" indent="-195912" algn="l" defTabSz="783648"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30505" indent="-195912" algn="l" defTabSz="783648"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83648" rtl="0" eaLnBrk="1" latinLnBrk="0" hangingPunct="1">
        <a:defRPr sz="1500" kern="1200">
          <a:solidFill>
            <a:schemeClr val="tx1"/>
          </a:solidFill>
          <a:latin typeface="+mn-lt"/>
          <a:ea typeface="+mn-ea"/>
          <a:cs typeface="+mn-cs"/>
        </a:defRPr>
      </a:lvl1pPr>
      <a:lvl2pPr marL="391824" algn="l" defTabSz="783648" rtl="0" eaLnBrk="1" latinLnBrk="0" hangingPunct="1">
        <a:defRPr sz="1500" kern="1200">
          <a:solidFill>
            <a:schemeClr val="tx1"/>
          </a:solidFill>
          <a:latin typeface="+mn-lt"/>
          <a:ea typeface="+mn-ea"/>
          <a:cs typeface="+mn-cs"/>
        </a:defRPr>
      </a:lvl2pPr>
      <a:lvl3pPr marL="783648" algn="l" defTabSz="783648" rtl="0" eaLnBrk="1" latinLnBrk="0" hangingPunct="1">
        <a:defRPr sz="1500" kern="1200">
          <a:solidFill>
            <a:schemeClr val="tx1"/>
          </a:solidFill>
          <a:latin typeface="+mn-lt"/>
          <a:ea typeface="+mn-ea"/>
          <a:cs typeface="+mn-cs"/>
        </a:defRPr>
      </a:lvl3pPr>
      <a:lvl4pPr marL="1175472" algn="l" defTabSz="783648" rtl="0" eaLnBrk="1" latinLnBrk="0" hangingPunct="1">
        <a:defRPr sz="1500" kern="1200">
          <a:solidFill>
            <a:schemeClr val="tx1"/>
          </a:solidFill>
          <a:latin typeface="+mn-lt"/>
          <a:ea typeface="+mn-ea"/>
          <a:cs typeface="+mn-cs"/>
        </a:defRPr>
      </a:lvl4pPr>
      <a:lvl5pPr marL="1567296" algn="l" defTabSz="783648" rtl="0" eaLnBrk="1" latinLnBrk="0" hangingPunct="1">
        <a:defRPr sz="1500" kern="1200">
          <a:solidFill>
            <a:schemeClr val="tx1"/>
          </a:solidFill>
          <a:latin typeface="+mn-lt"/>
          <a:ea typeface="+mn-ea"/>
          <a:cs typeface="+mn-cs"/>
        </a:defRPr>
      </a:lvl5pPr>
      <a:lvl6pPr marL="1959121" algn="l" defTabSz="783648" rtl="0" eaLnBrk="1" latinLnBrk="0" hangingPunct="1">
        <a:defRPr sz="1500" kern="1200">
          <a:solidFill>
            <a:schemeClr val="tx1"/>
          </a:solidFill>
          <a:latin typeface="+mn-lt"/>
          <a:ea typeface="+mn-ea"/>
          <a:cs typeface="+mn-cs"/>
        </a:defRPr>
      </a:lvl6pPr>
      <a:lvl7pPr marL="2350945" algn="l" defTabSz="783648" rtl="0" eaLnBrk="1" latinLnBrk="0" hangingPunct="1">
        <a:defRPr sz="1500" kern="1200">
          <a:solidFill>
            <a:schemeClr val="tx1"/>
          </a:solidFill>
          <a:latin typeface="+mn-lt"/>
          <a:ea typeface="+mn-ea"/>
          <a:cs typeface="+mn-cs"/>
        </a:defRPr>
      </a:lvl7pPr>
      <a:lvl8pPr marL="2742769" algn="l" defTabSz="783648" rtl="0" eaLnBrk="1" latinLnBrk="0" hangingPunct="1">
        <a:defRPr sz="1500" kern="1200">
          <a:solidFill>
            <a:schemeClr val="tx1"/>
          </a:solidFill>
          <a:latin typeface="+mn-lt"/>
          <a:ea typeface="+mn-ea"/>
          <a:cs typeface="+mn-cs"/>
        </a:defRPr>
      </a:lvl8pPr>
      <a:lvl9pPr marL="3134593" algn="l" defTabSz="783648"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49347" y="4755950"/>
            <a:ext cx="4446563" cy="73686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78373" tIns="39187" rIns="78373" bIns="39187" anchor="t" compatLnSpc="1"/>
          <a:lstStyle>
            <a:extLst/>
          </a:lstStyle>
          <a:p>
            <a:endParaRPr lang="en-US">
              <a:solidFill>
                <a:prstClr val="black"/>
              </a:solidFill>
            </a:endParaRPr>
          </a:p>
        </p:txBody>
      </p:sp>
      <p:sp>
        <p:nvSpPr>
          <p:cNvPr id="12" name="Freeform 11"/>
          <p:cNvSpPr>
            <a:spLocks/>
          </p:cNvSpPr>
          <p:nvPr/>
        </p:nvSpPr>
        <p:spPr bwMode="auto">
          <a:xfrm>
            <a:off x="437147" y="4751209"/>
            <a:ext cx="3321407" cy="7467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78373" tIns="39187" rIns="78373" bIns="39187" anchor="t" compatLnSpc="1"/>
          <a:lstStyle>
            <a:extLst/>
          </a:lstStyle>
          <a:p>
            <a:endParaRPr lang="en-US">
              <a:solidFill>
                <a:prstClr val="black"/>
              </a:solidFill>
            </a:endParaRPr>
          </a:p>
        </p:txBody>
      </p:sp>
      <p:sp>
        <p:nvSpPr>
          <p:cNvPr id="14" name="Right Triangle 13"/>
          <p:cNvSpPr>
            <a:spLocks/>
          </p:cNvSpPr>
          <p:nvPr/>
        </p:nvSpPr>
        <p:spPr bwMode="auto">
          <a:xfrm>
            <a:off x="-5437" y="4633004"/>
            <a:ext cx="3062084" cy="864694"/>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78373" tIns="39187" rIns="78373" bIns="39187" anchor="ctr" compatLnSpc="1"/>
          <a:lstStyle>
            <a:extLst/>
          </a:lstStyle>
          <a:p>
            <a:pPr algn="ctr"/>
            <a:endParaRPr lang="en-US">
              <a:solidFill>
                <a:prstClr val="white"/>
              </a:solidFill>
            </a:endParaRPr>
          </a:p>
        </p:txBody>
      </p:sp>
      <p:cxnSp>
        <p:nvCxnSpPr>
          <p:cNvPr id="15" name="Straight Connector 14"/>
          <p:cNvCxnSpPr/>
          <p:nvPr/>
        </p:nvCxnSpPr>
        <p:spPr>
          <a:xfrm>
            <a:off x="-8313" y="4630192"/>
            <a:ext cx="3064958" cy="86750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11480" y="219710"/>
            <a:ext cx="7406640" cy="914400"/>
          </a:xfrm>
          <a:prstGeom prst="rect">
            <a:avLst/>
          </a:prstGeom>
        </p:spPr>
        <p:txBody>
          <a:bodyPr vert="horz" lIns="78373" tIns="39187" rIns="78373" bIns="39187"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11480" y="1185064"/>
            <a:ext cx="7406640" cy="3620770"/>
          </a:xfrm>
          <a:prstGeom prst="rect">
            <a:avLst/>
          </a:prstGeom>
        </p:spPr>
        <p:txBody>
          <a:bodyPr vert="horz" lIns="78373" tIns="39187" rIns="78373" bIns="39187">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54329" y="5126355"/>
            <a:ext cx="1728216" cy="292608"/>
          </a:xfrm>
          <a:prstGeom prst="rect">
            <a:avLst/>
          </a:prstGeom>
        </p:spPr>
        <p:txBody>
          <a:bodyPr vert="horz" lIns="78373" tIns="39187" rIns="78373" bIns="39187" anchor="b"/>
          <a:lstStyle>
            <a:lvl1pPr algn="l" eaLnBrk="1" latinLnBrk="0" hangingPunct="1">
              <a:defRPr kumimoji="0" sz="900">
                <a:solidFill>
                  <a:schemeClr val="tx1"/>
                </a:solidFill>
              </a:defRPr>
            </a:lvl1pPr>
            <a:extLst/>
          </a:lstStyle>
          <a:p>
            <a:fld id="{80B55AD7-01BF-4FBC-AAF2-AA0C8F0BC095}" type="datetimeFigureOut">
              <a:rPr lang="en-US" smtClean="0">
                <a:solidFill>
                  <a:prstClr val="black"/>
                </a:solidFill>
              </a:rPr>
              <a:pPr/>
              <a:t>5/23/2012</a:t>
            </a:fld>
            <a:endParaRPr lang="en-US">
              <a:solidFill>
                <a:prstClr val="black"/>
              </a:solidFill>
            </a:endParaRPr>
          </a:p>
        </p:txBody>
      </p:sp>
      <p:sp>
        <p:nvSpPr>
          <p:cNvPr id="22" name="Footer Placeholder 21"/>
          <p:cNvSpPr>
            <a:spLocks noGrp="1"/>
          </p:cNvSpPr>
          <p:nvPr>
            <p:ph type="ftr" sz="quarter" idx="3"/>
          </p:nvPr>
        </p:nvSpPr>
        <p:spPr>
          <a:xfrm>
            <a:off x="3942067" y="5126356"/>
            <a:ext cx="2115614" cy="292100"/>
          </a:xfrm>
          <a:prstGeom prst="rect">
            <a:avLst/>
          </a:prstGeom>
        </p:spPr>
        <p:txBody>
          <a:bodyPr vert="horz" lIns="78373" tIns="39187" rIns="78373" bIns="39187" anchor="b"/>
          <a:lstStyle>
            <a:lvl1pPr algn="r" eaLnBrk="1" latinLnBrk="0" hangingPunct="1">
              <a:defRPr kumimoji="0" sz="9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7782545" y="5126356"/>
            <a:ext cx="329184" cy="292100"/>
          </a:xfrm>
          <a:prstGeom prst="rect">
            <a:avLst/>
          </a:prstGeom>
        </p:spPr>
        <p:txBody>
          <a:bodyPr vert="horz" lIns="78373" tIns="39187" rIns="78373" bIns="39187" anchor="b"/>
          <a:lstStyle>
            <a:lvl1pPr algn="r" eaLnBrk="1" latinLnBrk="0" hangingPunct="1">
              <a:defRPr kumimoji="0" sz="900" b="0">
                <a:solidFill>
                  <a:schemeClr val="tx1"/>
                </a:solidFill>
              </a:defRPr>
            </a:lvl1pPr>
            <a:extLst/>
          </a:lstStyle>
          <a:p>
            <a:fld id="{64EB64CA-18D4-444C-8602-8580CF829487}"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5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13493" indent="-219445" algn="l" rtl="0" eaLnBrk="1" latinLnBrk="0" hangingPunct="1">
        <a:spcBef>
          <a:spcPts val="343"/>
        </a:spcBef>
        <a:spcAft>
          <a:spcPts val="0"/>
        </a:spcAft>
        <a:buClr>
          <a:schemeClr val="accent1"/>
        </a:buClr>
        <a:buSzPct val="68000"/>
        <a:buFont typeface="Wingdings 3"/>
        <a:buChar char=""/>
        <a:defRPr kumimoji="0" sz="2300" kern="1200">
          <a:solidFill>
            <a:schemeClr val="tx1"/>
          </a:solidFill>
          <a:latin typeface="+mn-lt"/>
          <a:ea typeface="+mn-ea"/>
          <a:cs typeface="+mn-cs"/>
        </a:defRPr>
      </a:lvl1pPr>
      <a:lvl2pPr marL="532938" indent="-195933" algn="l" rtl="0" eaLnBrk="1" latinLnBrk="0" hangingPunct="1">
        <a:spcBef>
          <a:spcPts val="278"/>
        </a:spcBef>
        <a:buClr>
          <a:schemeClr val="accent1"/>
        </a:buClr>
        <a:buFont typeface="Verdana"/>
        <a:buChar char="◦"/>
        <a:defRPr kumimoji="0" sz="2000" kern="1200">
          <a:solidFill>
            <a:schemeClr val="tx1"/>
          </a:solidFill>
          <a:latin typeface="+mn-lt"/>
          <a:ea typeface="+mn-ea"/>
          <a:cs typeface="+mn-cs"/>
        </a:defRPr>
      </a:lvl2pPr>
      <a:lvl3pPr marL="736708" indent="-195933" algn="l" rtl="0" eaLnBrk="1" latinLnBrk="0" hangingPunct="1">
        <a:spcBef>
          <a:spcPts val="300"/>
        </a:spcBef>
        <a:buClr>
          <a:schemeClr val="accent2"/>
        </a:buClr>
        <a:buSzPct val="100000"/>
        <a:buFont typeface="Wingdings 2"/>
        <a:buChar char=""/>
        <a:defRPr kumimoji="0" sz="1800" kern="1200">
          <a:solidFill>
            <a:schemeClr val="tx1"/>
          </a:solidFill>
          <a:latin typeface="+mn-lt"/>
          <a:ea typeface="+mn-ea"/>
          <a:cs typeface="+mn-cs"/>
        </a:defRPr>
      </a:lvl3pPr>
      <a:lvl4pPr marL="979665" indent="-195933" algn="l" rtl="0" eaLnBrk="1" latinLnBrk="0" hangingPunct="1">
        <a:spcBef>
          <a:spcPts val="300"/>
        </a:spcBef>
        <a:buClr>
          <a:schemeClr val="accent2"/>
        </a:buClr>
        <a:buFont typeface="Wingdings 2"/>
        <a:buChar char=""/>
        <a:defRPr kumimoji="0" sz="1600" kern="1200">
          <a:solidFill>
            <a:schemeClr val="tx1"/>
          </a:solidFill>
          <a:latin typeface="+mn-lt"/>
          <a:ea typeface="+mn-ea"/>
          <a:cs typeface="+mn-cs"/>
        </a:defRPr>
      </a:lvl4pPr>
      <a:lvl5pPr marL="1175598" indent="-195933" algn="l" rtl="0" eaLnBrk="1" latinLnBrk="0" hangingPunct="1">
        <a:spcBef>
          <a:spcPts val="300"/>
        </a:spcBef>
        <a:buClr>
          <a:schemeClr val="accent2"/>
        </a:buClr>
        <a:buFont typeface="Wingdings 2"/>
        <a:buChar char=""/>
        <a:defRPr kumimoji="0" sz="1500" kern="1200">
          <a:solidFill>
            <a:schemeClr val="tx1"/>
          </a:solidFill>
          <a:latin typeface="+mn-lt"/>
          <a:ea typeface="+mn-ea"/>
          <a:cs typeface="+mn-cs"/>
        </a:defRPr>
      </a:lvl5pPr>
      <a:lvl6pPr marL="1371531" indent="-195933" algn="l" rtl="0" eaLnBrk="1" latinLnBrk="0" hangingPunct="1">
        <a:spcBef>
          <a:spcPts val="300"/>
        </a:spcBef>
        <a:buClr>
          <a:schemeClr val="accent3"/>
        </a:buClr>
        <a:buFont typeface="Wingdings 2"/>
        <a:buChar char=""/>
        <a:defRPr kumimoji="0" sz="1500" kern="1200">
          <a:solidFill>
            <a:schemeClr val="tx1"/>
          </a:solidFill>
          <a:latin typeface="+mn-lt"/>
          <a:ea typeface="+mn-ea"/>
          <a:cs typeface="+mn-cs"/>
        </a:defRPr>
      </a:lvl6pPr>
      <a:lvl7pPr marL="1567464" indent="-195933" algn="l" rtl="0" eaLnBrk="1" latinLnBrk="0" hangingPunct="1">
        <a:spcBef>
          <a:spcPts val="300"/>
        </a:spcBef>
        <a:buClr>
          <a:schemeClr val="accent3"/>
        </a:buClr>
        <a:buFont typeface="Wingdings 2"/>
        <a:buChar char=""/>
        <a:defRPr kumimoji="0" sz="1400" kern="1200">
          <a:solidFill>
            <a:schemeClr val="tx1"/>
          </a:solidFill>
          <a:latin typeface="+mn-lt"/>
          <a:ea typeface="+mn-ea"/>
          <a:cs typeface="+mn-cs"/>
        </a:defRPr>
      </a:lvl7pPr>
      <a:lvl8pPr marL="1763398" indent="-195933" algn="l" rtl="0" eaLnBrk="1" latinLnBrk="0" hangingPunct="1">
        <a:spcBef>
          <a:spcPts val="300"/>
        </a:spcBef>
        <a:buClr>
          <a:schemeClr val="accent3"/>
        </a:buClr>
        <a:buFont typeface="Wingdings 2"/>
        <a:buChar char=""/>
        <a:defRPr kumimoji="0" sz="1400" kern="1200">
          <a:solidFill>
            <a:schemeClr val="tx1"/>
          </a:solidFill>
          <a:latin typeface="+mn-lt"/>
          <a:ea typeface="+mn-ea"/>
          <a:cs typeface="+mn-cs"/>
        </a:defRPr>
      </a:lvl8pPr>
      <a:lvl9pPr marL="1959331" indent="-195933" algn="l" rtl="0" eaLnBrk="1" latinLnBrk="0" hangingPunct="1">
        <a:spcBef>
          <a:spcPts val="300"/>
        </a:spcBef>
        <a:buClr>
          <a:schemeClr val="accent3"/>
        </a:buClr>
        <a:buFont typeface="Wingdings 2"/>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91866" algn="l" rtl="0" eaLnBrk="1" latinLnBrk="0" hangingPunct="1">
        <a:defRPr kumimoji="0" kern="1200">
          <a:solidFill>
            <a:schemeClr val="tx1"/>
          </a:solidFill>
          <a:latin typeface="+mn-lt"/>
          <a:ea typeface="+mn-ea"/>
          <a:cs typeface="+mn-cs"/>
        </a:defRPr>
      </a:lvl2pPr>
      <a:lvl3pPr marL="783732" algn="l" rtl="0" eaLnBrk="1" latinLnBrk="0" hangingPunct="1">
        <a:defRPr kumimoji="0" kern="1200">
          <a:solidFill>
            <a:schemeClr val="tx1"/>
          </a:solidFill>
          <a:latin typeface="+mn-lt"/>
          <a:ea typeface="+mn-ea"/>
          <a:cs typeface="+mn-cs"/>
        </a:defRPr>
      </a:lvl3pPr>
      <a:lvl4pPr marL="1175598" algn="l" rtl="0" eaLnBrk="1" latinLnBrk="0" hangingPunct="1">
        <a:defRPr kumimoji="0" kern="1200">
          <a:solidFill>
            <a:schemeClr val="tx1"/>
          </a:solidFill>
          <a:latin typeface="+mn-lt"/>
          <a:ea typeface="+mn-ea"/>
          <a:cs typeface="+mn-cs"/>
        </a:defRPr>
      </a:lvl4pPr>
      <a:lvl5pPr marL="1567464" algn="l" rtl="0" eaLnBrk="1" latinLnBrk="0" hangingPunct="1">
        <a:defRPr kumimoji="0" kern="1200">
          <a:solidFill>
            <a:schemeClr val="tx1"/>
          </a:solidFill>
          <a:latin typeface="+mn-lt"/>
          <a:ea typeface="+mn-ea"/>
          <a:cs typeface="+mn-cs"/>
        </a:defRPr>
      </a:lvl5pPr>
      <a:lvl6pPr marL="1959331" algn="l" rtl="0" eaLnBrk="1" latinLnBrk="0" hangingPunct="1">
        <a:defRPr kumimoji="0" kern="1200">
          <a:solidFill>
            <a:schemeClr val="tx1"/>
          </a:solidFill>
          <a:latin typeface="+mn-lt"/>
          <a:ea typeface="+mn-ea"/>
          <a:cs typeface="+mn-cs"/>
        </a:defRPr>
      </a:lvl6pPr>
      <a:lvl7pPr marL="2351197" algn="l" rtl="0" eaLnBrk="1" latinLnBrk="0" hangingPunct="1">
        <a:defRPr kumimoji="0" kern="1200">
          <a:solidFill>
            <a:schemeClr val="tx1"/>
          </a:solidFill>
          <a:latin typeface="+mn-lt"/>
          <a:ea typeface="+mn-ea"/>
          <a:cs typeface="+mn-cs"/>
        </a:defRPr>
      </a:lvl7pPr>
      <a:lvl8pPr marL="2743063" algn="l" rtl="0" eaLnBrk="1" latinLnBrk="0" hangingPunct="1">
        <a:defRPr kumimoji="0" kern="1200">
          <a:solidFill>
            <a:schemeClr val="tx1"/>
          </a:solidFill>
          <a:latin typeface="+mn-lt"/>
          <a:ea typeface="+mn-ea"/>
          <a:cs typeface="+mn-cs"/>
        </a:defRPr>
      </a:lvl8pPr>
      <a:lvl9pPr marL="3134929"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64344" y="151130"/>
            <a:ext cx="7473791" cy="8064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3" name="Rectangle 4"/>
          <p:cNvSpPr>
            <a:spLocks noGrp="1" noChangeArrowheads="1"/>
          </p:cNvSpPr>
          <p:nvPr>
            <p:ph type="body" idx="1"/>
          </p:nvPr>
        </p:nvSpPr>
        <p:spPr bwMode="auto">
          <a:xfrm>
            <a:off x="464344" y="1245870"/>
            <a:ext cx="7473791" cy="39166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500" b="1">
          <a:solidFill>
            <a:schemeClr val="tx1"/>
          </a:solidFill>
          <a:latin typeface="Arial" charset="0"/>
          <a:ea typeface="Arial Unicode MS" pitchFamily="34" charset="-128"/>
          <a:cs typeface="+mj-cs"/>
        </a:defRPr>
      </a:lvl1pPr>
      <a:lvl2pPr algn="l" rtl="0" eaLnBrk="0" fontAlgn="base" hangingPunct="0">
        <a:lnSpc>
          <a:spcPct val="90000"/>
        </a:lnSpc>
        <a:spcBef>
          <a:spcPct val="0"/>
        </a:spcBef>
        <a:spcAft>
          <a:spcPct val="0"/>
        </a:spcAft>
        <a:defRPr sz="2500" b="1">
          <a:solidFill>
            <a:schemeClr val="tx1"/>
          </a:solidFill>
          <a:latin typeface="Arial" charset="0"/>
          <a:ea typeface="Arial Unicode MS" pitchFamily="34" charset="-128"/>
          <a:cs typeface="Arial" charset="0"/>
        </a:defRPr>
      </a:lvl2pPr>
      <a:lvl3pPr algn="l" rtl="0" eaLnBrk="0" fontAlgn="base" hangingPunct="0">
        <a:lnSpc>
          <a:spcPct val="90000"/>
        </a:lnSpc>
        <a:spcBef>
          <a:spcPct val="0"/>
        </a:spcBef>
        <a:spcAft>
          <a:spcPct val="0"/>
        </a:spcAft>
        <a:defRPr sz="2500" b="1">
          <a:solidFill>
            <a:schemeClr val="tx1"/>
          </a:solidFill>
          <a:latin typeface="Arial" charset="0"/>
          <a:ea typeface="Arial Unicode MS" pitchFamily="34" charset="-128"/>
          <a:cs typeface="Arial" charset="0"/>
        </a:defRPr>
      </a:lvl3pPr>
      <a:lvl4pPr algn="l" rtl="0" eaLnBrk="0" fontAlgn="base" hangingPunct="0">
        <a:lnSpc>
          <a:spcPct val="90000"/>
        </a:lnSpc>
        <a:spcBef>
          <a:spcPct val="0"/>
        </a:spcBef>
        <a:spcAft>
          <a:spcPct val="0"/>
        </a:spcAft>
        <a:defRPr sz="2500" b="1">
          <a:solidFill>
            <a:schemeClr val="tx1"/>
          </a:solidFill>
          <a:latin typeface="Arial" charset="0"/>
          <a:ea typeface="Arial Unicode MS" pitchFamily="34" charset="-128"/>
          <a:cs typeface="Arial" charset="0"/>
        </a:defRPr>
      </a:lvl4pPr>
      <a:lvl5pPr algn="l" rtl="0" eaLnBrk="0" fontAlgn="base" hangingPunct="0">
        <a:lnSpc>
          <a:spcPct val="90000"/>
        </a:lnSpc>
        <a:spcBef>
          <a:spcPct val="0"/>
        </a:spcBef>
        <a:spcAft>
          <a:spcPct val="0"/>
        </a:spcAft>
        <a:defRPr sz="2500" b="1">
          <a:solidFill>
            <a:schemeClr val="tx1"/>
          </a:solidFill>
          <a:latin typeface="Arial" charset="0"/>
          <a:ea typeface="Arial Unicode MS" pitchFamily="34" charset="-128"/>
          <a:cs typeface="Arial" charset="0"/>
        </a:defRPr>
      </a:lvl5pPr>
      <a:lvl6pPr marL="391866" algn="l" rtl="0" fontAlgn="base">
        <a:lnSpc>
          <a:spcPct val="90000"/>
        </a:lnSpc>
        <a:spcBef>
          <a:spcPct val="0"/>
        </a:spcBef>
        <a:spcAft>
          <a:spcPct val="0"/>
        </a:spcAft>
        <a:defRPr sz="2700" b="1">
          <a:solidFill>
            <a:srgbClr val="0066CC"/>
          </a:solidFill>
          <a:latin typeface="Arial" charset="0"/>
          <a:ea typeface="ＭＳ Ｐゴシック" charset="-128"/>
          <a:cs typeface="Arial" charset="0"/>
        </a:defRPr>
      </a:lvl6pPr>
      <a:lvl7pPr marL="783732" algn="l" rtl="0" fontAlgn="base">
        <a:lnSpc>
          <a:spcPct val="90000"/>
        </a:lnSpc>
        <a:spcBef>
          <a:spcPct val="0"/>
        </a:spcBef>
        <a:spcAft>
          <a:spcPct val="0"/>
        </a:spcAft>
        <a:defRPr sz="2700" b="1">
          <a:solidFill>
            <a:srgbClr val="0066CC"/>
          </a:solidFill>
          <a:latin typeface="Arial" charset="0"/>
          <a:ea typeface="ＭＳ Ｐゴシック" charset="-128"/>
          <a:cs typeface="Arial" charset="0"/>
        </a:defRPr>
      </a:lvl7pPr>
      <a:lvl8pPr marL="1175598" algn="l" rtl="0" fontAlgn="base">
        <a:lnSpc>
          <a:spcPct val="90000"/>
        </a:lnSpc>
        <a:spcBef>
          <a:spcPct val="0"/>
        </a:spcBef>
        <a:spcAft>
          <a:spcPct val="0"/>
        </a:spcAft>
        <a:defRPr sz="2700" b="1">
          <a:solidFill>
            <a:srgbClr val="0066CC"/>
          </a:solidFill>
          <a:latin typeface="Arial" charset="0"/>
          <a:ea typeface="ＭＳ Ｐゴシック" charset="-128"/>
          <a:cs typeface="Arial" charset="0"/>
        </a:defRPr>
      </a:lvl8pPr>
      <a:lvl9pPr marL="1567464" algn="l" rtl="0" fontAlgn="base">
        <a:lnSpc>
          <a:spcPct val="90000"/>
        </a:lnSpc>
        <a:spcBef>
          <a:spcPct val="0"/>
        </a:spcBef>
        <a:spcAft>
          <a:spcPct val="0"/>
        </a:spcAft>
        <a:defRPr sz="2700" b="1">
          <a:solidFill>
            <a:srgbClr val="0066CC"/>
          </a:solidFill>
          <a:latin typeface="Arial" charset="0"/>
          <a:ea typeface="ＭＳ Ｐゴシック" charset="-128"/>
          <a:cs typeface="Arial" charset="0"/>
        </a:defRPr>
      </a:lvl9pPr>
    </p:titleStyle>
    <p:bodyStyle>
      <a:lvl1pPr marL="228589" indent="-228589" algn="l" rtl="0" eaLnBrk="0" fontAlgn="base" hangingPunct="0">
        <a:lnSpc>
          <a:spcPct val="90000"/>
        </a:lnSpc>
        <a:spcBef>
          <a:spcPct val="50000"/>
        </a:spcBef>
        <a:spcAft>
          <a:spcPct val="0"/>
        </a:spcAft>
        <a:buSzPct val="80000"/>
        <a:buBlip>
          <a:blip r:embed="rId17"/>
        </a:buBlip>
        <a:defRPr sz="1900">
          <a:solidFill>
            <a:schemeClr val="tx1"/>
          </a:solidFill>
          <a:latin typeface="Arial" charset="0"/>
          <a:ea typeface="Arial Unicode MS" pitchFamily="34" charset="-128"/>
          <a:cs typeface="+mn-cs"/>
        </a:defRPr>
      </a:lvl1pPr>
      <a:lvl2pPr marL="669438" indent="-229950" algn="l" rtl="0" eaLnBrk="0" fontAlgn="base" hangingPunct="0">
        <a:lnSpc>
          <a:spcPct val="90000"/>
        </a:lnSpc>
        <a:spcBef>
          <a:spcPct val="25000"/>
        </a:spcBef>
        <a:spcAft>
          <a:spcPct val="0"/>
        </a:spcAft>
        <a:buSzPct val="80000"/>
        <a:buBlip>
          <a:blip r:embed="rId17"/>
        </a:buBlip>
        <a:defRPr>
          <a:solidFill>
            <a:schemeClr val="tx1"/>
          </a:solidFill>
          <a:latin typeface="Arial" charset="0"/>
          <a:ea typeface="Arial Unicode MS" pitchFamily="34" charset="-128"/>
          <a:cs typeface="+mn-cs"/>
        </a:defRPr>
      </a:lvl2pPr>
      <a:lvl3pPr marL="1028649" indent="-212261" algn="l" rtl="0" eaLnBrk="0" fontAlgn="base" hangingPunct="0">
        <a:lnSpc>
          <a:spcPct val="90000"/>
        </a:lnSpc>
        <a:spcBef>
          <a:spcPct val="12000"/>
        </a:spcBef>
        <a:spcAft>
          <a:spcPct val="0"/>
        </a:spcAft>
        <a:buSzPct val="80000"/>
        <a:buBlip>
          <a:blip r:embed="rId17"/>
        </a:buBlip>
        <a:defRPr sz="1400">
          <a:solidFill>
            <a:schemeClr val="tx1"/>
          </a:solidFill>
          <a:latin typeface="Arial" charset="0"/>
          <a:ea typeface="Arial Unicode MS" pitchFamily="34" charset="-128"/>
          <a:cs typeface="+mn-cs"/>
        </a:defRPr>
      </a:lvl3pPr>
      <a:lvl4pPr marL="1281729" indent="-171441" algn="l" rtl="0" eaLnBrk="0" fontAlgn="base" hangingPunct="0">
        <a:lnSpc>
          <a:spcPct val="90000"/>
        </a:lnSpc>
        <a:spcBef>
          <a:spcPct val="0"/>
        </a:spcBef>
        <a:spcAft>
          <a:spcPct val="0"/>
        </a:spcAft>
        <a:buClr>
          <a:srgbClr val="D41144"/>
        </a:buClr>
        <a:buSzPct val="80000"/>
        <a:buBlip>
          <a:blip r:embed="rId17"/>
        </a:buBlip>
        <a:defRPr sz="1400">
          <a:solidFill>
            <a:schemeClr val="tx1"/>
          </a:solidFill>
          <a:latin typeface="Arial" charset="0"/>
          <a:ea typeface="Arial Unicode MS" pitchFamily="34" charset="-128"/>
          <a:cs typeface="+mn-cs"/>
        </a:defRPr>
      </a:lvl4pPr>
      <a:lvl5pPr marL="2231460" indent="-257163" algn="l" rtl="0" eaLnBrk="0" fontAlgn="base" hangingPunct="0">
        <a:spcBef>
          <a:spcPct val="20000"/>
        </a:spcBef>
        <a:spcAft>
          <a:spcPct val="0"/>
        </a:spcAft>
        <a:buClr>
          <a:srgbClr val="D41144"/>
        </a:buClr>
        <a:buSzPct val="90000"/>
        <a:buBlip>
          <a:blip r:embed="rId17"/>
        </a:buBlip>
        <a:defRPr sz="1400">
          <a:solidFill>
            <a:schemeClr val="bg1"/>
          </a:solidFill>
          <a:latin typeface="Arial" charset="0"/>
          <a:ea typeface="Arial Unicode MS" pitchFamily="34" charset="-128"/>
          <a:cs typeface="+mn-cs"/>
        </a:defRPr>
      </a:lvl5pPr>
      <a:lvl6pPr marL="2623326" indent="-257163" algn="l" rtl="0" fontAlgn="base">
        <a:spcBef>
          <a:spcPct val="20000"/>
        </a:spcBef>
        <a:spcAft>
          <a:spcPct val="0"/>
        </a:spcAft>
        <a:buClr>
          <a:srgbClr val="D41144"/>
        </a:buClr>
        <a:buSzPct val="90000"/>
        <a:buBlip>
          <a:blip r:embed="rId17"/>
        </a:buBlip>
        <a:defRPr sz="1400">
          <a:solidFill>
            <a:schemeClr val="bg1"/>
          </a:solidFill>
          <a:latin typeface="+mn-lt"/>
          <a:ea typeface="+mn-ea"/>
          <a:cs typeface="+mn-cs"/>
        </a:defRPr>
      </a:lvl6pPr>
      <a:lvl7pPr marL="3015192" indent="-257163" algn="l" rtl="0" fontAlgn="base">
        <a:spcBef>
          <a:spcPct val="20000"/>
        </a:spcBef>
        <a:spcAft>
          <a:spcPct val="0"/>
        </a:spcAft>
        <a:buClr>
          <a:srgbClr val="D41144"/>
        </a:buClr>
        <a:buSzPct val="90000"/>
        <a:buBlip>
          <a:blip r:embed="rId17"/>
        </a:buBlip>
        <a:defRPr sz="1400">
          <a:solidFill>
            <a:schemeClr val="bg1"/>
          </a:solidFill>
          <a:latin typeface="+mn-lt"/>
          <a:ea typeface="+mn-ea"/>
          <a:cs typeface="+mn-cs"/>
        </a:defRPr>
      </a:lvl7pPr>
      <a:lvl8pPr marL="3407058" indent="-257163" algn="l" rtl="0" fontAlgn="base">
        <a:spcBef>
          <a:spcPct val="20000"/>
        </a:spcBef>
        <a:spcAft>
          <a:spcPct val="0"/>
        </a:spcAft>
        <a:buClr>
          <a:srgbClr val="D41144"/>
        </a:buClr>
        <a:buSzPct val="90000"/>
        <a:buBlip>
          <a:blip r:embed="rId17"/>
        </a:buBlip>
        <a:defRPr sz="1400">
          <a:solidFill>
            <a:schemeClr val="bg1"/>
          </a:solidFill>
          <a:latin typeface="+mn-lt"/>
          <a:ea typeface="+mn-ea"/>
          <a:cs typeface="+mn-cs"/>
        </a:defRPr>
      </a:lvl8pPr>
      <a:lvl9pPr marL="3798924" indent="-257163" algn="l" rtl="0" fontAlgn="base">
        <a:spcBef>
          <a:spcPct val="20000"/>
        </a:spcBef>
        <a:spcAft>
          <a:spcPct val="0"/>
        </a:spcAft>
        <a:buClr>
          <a:srgbClr val="D41144"/>
        </a:buClr>
        <a:buSzPct val="90000"/>
        <a:buBlip>
          <a:blip r:embed="rId17"/>
        </a:buBlip>
        <a:defRPr sz="1400">
          <a:solidFill>
            <a:schemeClr val="bg1"/>
          </a:solidFill>
          <a:latin typeface="+mn-lt"/>
          <a:ea typeface="+mn-ea"/>
          <a:cs typeface="+mn-cs"/>
        </a:defRPr>
      </a:lvl9pPr>
    </p:bodyStyle>
    <p:otherStyle>
      <a:defPPr>
        <a:defRPr lang="en-US"/>
      </a:defPPr>
      <a:lvl1pPr marL="0" algn="l" defTabSz="783732" rtl="0" eaLnBrk="1" latinLnBrk="0" hangingPunct="1">
        <a:defRPr sz="1500" kern="1200">
          <a:solidFill>
            <a:schemeClr val="tx1"/>
          </a:solidFill>
          <a:latin typeface="+mn-lt"/>
          <a:ea typeface="+mn-ea"/>
          <a:cs typeface="+mn-cs"/>
        </a:defRPr>
      </a:lvl1pPr>
      <a:lvl2pPr marL="391866" algn="l" defTabSz="783732" rtl="0" eaLnBrk="1" latinLnBrk="0" hangingPunct="1">
        <a:defRPr sz="1500" kern="1200">
          <a:solidFill>
            <a:schemeClr val="tx1"/>
          </a:solidFill>
          <a:latin typeface="+mn-lt"/>
          <a:ea typeface="+mn-ea"/>
          <a:cs typeface="+mn-cs"/>
        </a:defRPr>
      </a:lvl2pPr>
      <a:lvl3pPr marL="783732" algn="l" defTabSz="783732" rtl="0" eaLnBrk="1" latinLnBrk="0" hangingPunct="1">
        <a:defRPr sz="1500" kern="1200">
          <a:solidFill>
            <a:schemeClr val="tx1"/>
          </a:solidFill>
          <a:latin typeface="+mn-lt"/>
          <a:ea typeface="+mn-ea"/>
          <a:cs typeface="+mn-cs"/>
        </a:defRPr>
      </a:lvl3pPr>
      <a:lvl4pPr marL="1175598" algn="l" defTabSz="783732" rtl="0" eaLnBrk="1" latinLnBrk="0" hangingPunct="1">
        <a:defRPr sz="1500" kern="1200">
          <a:solidFill>
            <a:schemeClr val="tx1"/>
          </a:solidFill>
          <a:latin typeface="+mn-lt"/>
          <a:ea typeface="+mn-ea"/>
          <a:cs typeface="+mn-cs"/>
        </a:defRPr>
      </a:lvl4pPr>
      <a:lvl5pPr marL="1567464" algn="l" defTabSz="783732" rtl="0" eaLnBrk="1" latinLnBrk="0" hangingPunct="1">
        <a:defRPr sz="1500" kern="1200">
          <a:solidFill>
            <a:schemeClr val="tx1"/>
          </a:solidFill>
          <a:latin typeface="+mn-lt"/>
          <a:ea typeface="+mn-ea"/>
          <a:cs typeface="+mn-cs"/>
        </a:defRPr>
      </a:lvl5pPr>
      <a:lvl6pPr marL="1959331" algn="l" defTabSz="783732" rtl="0" eaLnBrk="1" latinLnBrk="0" hangingPunct="1">
        <a:defRPr sz="1500" kern="1200">
          <a:solidFill>
            <a:schemeClr val="tx1"/>
          </a:solidFill>
          <a:latin typeface="+mn-lt"/>
          <a:ea typeface="+mn-ea"/>
          <a:cs typeface="+mn-cs"/>
        </a:defRPr>
      </a:lvl6pPr>
      <a:lvl7pPr marL="2351197" algn="l" defTabSz="783732" rtl="0" eaLnBrk="1" latinLnBrk="0" hangingPunct="1">
        <a:defRPr sz="1500" kern="1200">
          <a:solidFill>
            <a:schemeClr val="tx1"/>
          </a:solidFill>
          <a:latin typeface="+mn-lt"/>
          <a:ea typeface="+mn-ea"/>
          <a:cs typeface="+mn-cs"/>
        </a:defRPr>
      </a:lvl7pPr>
      <a:lvl8pPr marL="2743063" algn="l" defTabSz="783732" rtl="0" eaLnBrk="1" latinLnBrk="0" hangingPunct="1">
        <a:defRPr sz="1500" kern="1200">
          <a:solidFill>
            <a:schemeClr val="tx1"/>
          </a:solidFill>
          <a:latin typeface="+mn-lt"/>
          <a:ea typeface="+mn-ea"/>
          <a:cs typeface="+mn-cs"/>
        </a:defRPr>
      </a:lvl8pPr>
      <a:lvl9pPr marL="3134929" algn="l" defTabSz="78373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afibprofessional.cardiosource.org/Experts/G/Goldhaber-Samuel.aspx?pageview=afib"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solidFill>
                  <a:schemeClr val="bg2">
                    <a:lumMod val="25000"/>
                  </a:schemeClr>
                </a:solidFill>
                <a:effectLst/>
                <a:latin typeface="Arial Rounded MT Bold" pitchFamily="34" charset="0"/>
              </a:rPr>
              <a:t>DABIGATRAN in Daily Use: Facts &amp; Opinions</a:t>
            </a:r>
            <a:endParaRPr lang="en-US" b="1" dirty="0">
              <a:solidFill>
                <a:schemeClr val="bg2">
                  <a:lumMod val="25000"/>
                </a:schemeClr>
              </a:solidFill>
              <a:effectLst/>
              <a:latin typeface="Arial Rounded MT Bold" pitchFamily="34" charset="0"/>
            </a:endParaRPr>
          </a:p>
        </p:txBody>
      </p:sp>
      <p:sp>
        <p:nvSpPr>
          <p:cNvPr id="3" name="Subtitle 2"/>
          <p:cNvSpPr>
            <a:spLocks noGrp="1"/>
          </p:cNvSpPr>
          <p:nvPr>
            <p:ph type="subTitle" idx="1"/>
          </p:nvPr>
        </p:nvSpPr>
        <p:spPr/>
        <p:txBody>
          <a:bodyPr>
            <a:normAutofit fontScale="70000" lnSpcReduction="20000"/>
          </a:bodyPr>
          <a:lstStyle/>
          <a:p>
            <a:pPr algn="ctr"/>
            <a:r>
              <a:rPr lang="en-US" b="1" i="1" dirty="0" smtClean="0">
                <a:solidFill>
                  <a:schemeClr val="bg2">
                    <a:lumMod val="25000"/>
                  </a:schemeClr>
                </a:solidFill>
                <a:latin typeface="Arial Rounded MT Bold" pitchFamily="34" charset="0"/>
              </a:rPr>
              <a:t>Georges Ghanem MD, FESC, FACC</a:t>
            </a:r>
          </a:p>
          <a:p>
            <a:pPr algn="ctr">
              <a:spcBef>
                <a:spcPct val="10000"/>
              </a:spcBef>
            </a:pPr>
            <a:r>
              <a:rPr lang="en-US" i="1" dirty="0" smtClean="0">
                <a:solidFill>
                  <a:schemeClr val="bg2">
                    <a:lumMod val="25000"/>
                  </a:schemeClr>
                </a:solidFill>
                <a:latin typeface="Arial Rounded MT Bold" pitchFamily="34" charset="0"/>
              </a:rPr>
              <a:t>Associate Professor, Chief of Cardiology</a:t>
            </a:r>
          </a:p>
          <a:p>
            <a:pPr algn="ctr">
              <a:spcBef>
                <a:spcPct val="10000"/>
              </a:spcBef>
            </a:pPr>
            <a:r>
              <a:rPr lang="en-US" i="1" dirty="0" smtClean="0">
                <a:solidFill>
                  <a:schemeClr val="bg2">
                    <a:lumMod val="25000"/>
                  </a:schemeClr>
                </a:solidFill>
                <a:latin typeface="Arial Rounded MT Bold" pitchFamily="34" charset="0"/>
              </a:rPr>
              <a:t>UMC-RH/LAU-SOM</a:t>
            </a:r>
          </a:p>
          <a:p>
            <a:pPr algn="ctr">
              <a:spcBef>
                <a:spcPct val="10000"/>
              </a:spcBef>
            </a:pPr>
            <a:r>
              <a:rPr lang="en-US" i="1" dirty="0" smtClean="0">
                <a:solidFill>
                  <a:schemeClr val="bg2">
                    <a:lumMod val="25000"/>
                  </a:schemeClr>
                </a:solidFill>
                <a:latin typeface="Arial Rounded MT Bold" pitchFamily="34" charset="0"/>
              </a:rPr>
              <a:t>Beirut, Lebanon</a:t>
            </a:r>
            <a:endParaRPr lang="en-US" i="1" dirty="0">
              <a:solidFill>
                <a:schemeClr val="bg2">
                  <a:lumMod val="25000"/>
                </a:schemeClr>
              </a:solidFill>
              <a:latin typeface="Arial Rounded MT Bold" pitchFamily="34" charset="0"/>
            </a:endParaRPr>
          </a:p>
        </p:txBody>
      </p:sp>
      <p:pic>
        <p:nvPicPr>
          <p:cNvPr id="4" name="Picture 2" descr="UMC pantone on white bg copy"/>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306218" y="30480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gray">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8130" name="AutoShape 2"/>
          <p:cNvSpPr>
            <a:spLocks noChangeArrowheads="1"/>
          </p:cNvSpPr>
          <p:nvPr/>
        </p:nvSpPr>
        <p:spPr bwMode="gray">
          <a:xfrm>
            <a:off x="485775" y="842010"/>
            <a:ext cx="7452360" cy="3916680"/>
          </a:xfrm>
          <a:prstGeom prst="roundRect">
            <a:avLst>
              <a:gd name="adj" fmla="val 1671"/>
            </a:avLst>
          </a:prstGeom>
          <a:solidFill>
            <a:schemeClr val="tx1"/>
          </a:solidFill>
          <a:ln w="9525" algn="ctr">
            <a:noFill/>
            <a:round/>
            <a:headEnd/>
            <a:tailEnd/>
          </a:ln>
        </p:spPr>
        <p:txBody>
          <a:bodyPr lIns="78365" tIns="39183" rIns="78365" bIns="39183" anchor="ctr"/>
          <a:lstStyle/>
          <a:p>
            <a:pPr defTabSz="783648" eaLnBrk="0" fontAlgn="base" hangingPunct="0">
              <a:spcBef>
                <a:spcPct val="0"/>
              </a:spcBef>
              <a:spcAft>
                <a:spcPct val="0"/>
              </a:spcAft>
            </a:pPr>
            <a:endParaRPr lang="en-GB" dirty="0" smtClean="0">
              <a:solidFill>
                <a:srgbClr val="042341"/>
              </a:solidFill>
              <a:ea typeface="Arial Unicode MS" pitchFamily="34" charset="-128"/>
              <a:cs typeface="Arial Unicode MS" pitchFamily="34" charset="-128"/>
            </a:endParaRPr>
          </a:p>
        </p:txBody>
      </p:sp>
      <p:sp>
        <p:nvSpPr>
          <p:cNvPr id="48131" name="Rectangle 256"/>
          <p:cNvSpPr>
            <a:spLocks noChangeArrowheads="1"/>
          </p:cNvSpPr>
          <p:nvPr/>
        </p:nvSpPr>
        <p:spPr bwMode="gray">
          <a:xfrm>
            <a:off x="3590449" y="1821180"/>
            <a:ext cx="1983105" cy="2392680"/>
          </a:xfrm>
          <a:prstGeom prst="rect">
            <a:avLst/>
          </a:prstGeom>
          <a:solidFill>
            <a:srgbClr val="E7F6FF"/>
          </a:solidFill>
          <a:ln w="9525" algn="ctr">
            <a:noFill/>
            <a:miter lim="800000"/>
            <a:headEnd/>
            <a:tailEnd/>
          </a:ln>
        </p:spPr>
        <p:txBody>
          <a:bodyPr lIns="78365" tIns="39183" rIns="78365" bIns="39183" anchor="ctr"/>
          <a:lstStyle/>
          <a:p>
            <a:pPr defTabSz="783648" eaLnBrk="0" fontAlgn="base" hangingPunct="0">
              <a:spcBef>
                <a:spcPct val="0"/>
              </a:spcBef>
              <a:spcAft>
                <a:spcPct val="0"/>
              </a:spcAft>
            </a:pPr>
            <a:endParaRPr lang="en-GB" sz="1200" dirty="0" smtClean="0">
              <a:solidFill>
                <a:srgbClr val="00428A"/>
              </a:solidFill>
              <a:ea typeface="Arial Unicode MS" pitchFamily="34" charset="-128"/>
              <a:cs typeface="Arial Unicode MS" pitchFamily="34" charset="-128"/>
            </a:endParaRPr>
          </a:p>
        </p:txBody>
      </p:sp>
      <p:sp>
        <p:nvSpPr>
          <p:cNvPr id="48132" name="Rectangle 257"/>
          <p:cNvSpPr>
            <a:spLocks noChangeArrowheads="1"/>
          </p:cNvSpPr>
          <p:nvPr/>
        </p:nvSpPr>
        <p:spPr bwMode="gray">
          <a:xfrm>
            <a:off x="5760721" y="1821180"/>
            <a:ext cx="1983105" cy="2392680"/>
          </a:xfrm>
          <a:prstGeom prst="rect">
            <a:avLst/>
          </a:prstGeom>
          <a:solidFill>
            <a:srgbClr val="E7F6FF"/>
          </a:solidFill>
          <a:ln w="9525" algn="ctr">
            <a:noFill/>
            <a:miter lim="800000"/>
            <a:headEnd/>
            <a:tailEnd/>
          </a:ln>
        </p:spPr>
        <p:txBody>
          <a:bodyPr lIns="78365" tIns="39183" rIns="78365" bIns="39183" anchor="ctr"/>
          <a:lstStyle/>
          <a:p>
            <a:pPr defTabSz="783648" eaLnBrk="0" fontAlgn="base" hangingPunct="0">
              <a:spcBef>
                <a:spcPct val="0"/>
              </a:spcBef>
              <a:spcAft>
                <a:spcPct val="0"/>
              </a:spcAft>
            </a:pPr>
            <a:endParaRPr lang="en-GB" sz="1200" dirty="0" smtClean="0">
              <a:solidFill>
                <a:srgbClr val="00428A"/>
              </a:solidFill>
              <a:ea typeface="Arial Unicode MS" pitchFamily="34" charset="-128"/>
              <a:cs typeface="Arial Unicode MS" pitchFamily="34" charset="-128"/>
            </a:endParaRPr>
          </a:p>
        </p:txBody>
      </p:sp>
      <p:sp>
        <p:nvSpPr>
          <p:cNvPr id="48133" name="Rectangle 277"/>
          <p:cNvSpPr>
            <a:spLocks noGrp="1" noChangeArrowheads="1"/>
          </p:cNvSpPr>
          <p:nvPr>
            <p:ph type="title" idx="4294967295"/>
          </p:nvPr>
        </p:nvSpPr>
        <p:spPr bwMode="gray"/>
        <p:txBody>
          <a:bodyPr/>
          <a:lstStyle/>
          <a:p>
            <a:r>
              <a:rPr lang="en-US" smtClean="0">
                <a:latin typeface="Arial" pitchFamily="34" charset="0"/>
              </a:rPr>
              <a:t>LIFE-THREATENING BLEEDING RATES</a:t>
            </a:r>
            <a:br>
              <a:rPr lang="en-US" smtClean="0">
                <a:latin typeface="Arial" pitchFamily="34" charset="0"/>
              </a:rPr>
            </a:br>
            <a:endParaRPr lang="de-DE" smtClean="0">
              <a:latin typeface="Arial" pitchFamily="34" charset="0"/>
            </a:endParaRPr>
          </a:p>
        </p:txBody>
      </p:sp>
      <p:sp>
        <p:nvSpPr>
          <p:cNvPr id="48134" name="Rectangle 239"/>
          <p:cNvSpPr>
            <a:spLocks noChangeArrowheads="1"/>
          </p:cNvSpPr>
          <p:nvPr/>
        </p:nvSpPr>
        <p:spPr bwMode="gray">
          <a:xfrm>
            <a:off x="1420178" y="1821180"/>
            <a:ext cx="1983105" cy="2392680"/>
          </a:xfrm>
          <a:prstGeom prst="rect">
            <a:avLst/>
          </a:prstGeom>
          <a:solidFill>
            <a:srgbClr val="E7F6FF"/>
          </a:solidFill>
          <a:ln w="9525" algn="ctr">
            <a:noFill/>
            <a:miter lim="800000"/>
            <a:headEnd/>
            <a:tailEnd/>
          </a:ln>
        </p:spPr>
        <p:txBody>
          <a:bodyPr lIns="78365" tIns="39183" rIns="78365" bIns="39183" anchor="ctr"/>
          <a:lstStyle/>
          <a:p>
            <a:pPr defTabSz="783648" eaLnBrk="0" fontAlgn="base" hangingPunct="0">
              <a:spcBef>
                <a:spcPct val="0"/>
              </a:spcBef>
              <a:spcAft>
                <a:spcPct val="0"/>
              </a:spcAft>
            </a:pPr>
            <a:endParaRPr lang="en-GB" sz="1200" dirty="0" smtClean="0">
              <a:solidFill>
                <a:srgbClr val="00428A"/>
              </a:solidFill>
              <a:ea typeface="Arial Unicode MS" pitchFamily="34" charset="-128"/>
              <a:cs typeface="Arial Unicode MS" pitchFamily="34" charset="-128"/>
            </a:endParaRPr>
          </a:p>
        </p:txBody>
      </p:sp>
      <p:sp>
        <p:nvSpPr>
          <p:cNvPr id="48135" name="Text Box 12"/>
          <p:cNvSpPr txBox="1">
            <a:spLocks noChangeArrowheads="1"/>
          </p:cNvSpPr>
          <p:nvPr/>
        </p:nvSpPr>
        <p:spPr bwMode="gray">
          <a:xfrm>
            <a:off x="4265322" y="4510932"/>
            <a:ext cx="634789" cy="153888"/>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50000"/>
              </a:spcBef>
              <a:spcAft>
                <a:spcPct val="0"/>
              </a:spcAft>
            </a:pPr>
            <a:r>
              <a:rPr lang="de-DE" sz="1000" dirty="0" smtClean="0">
                <a:solidFill>
                  <a:srgbClr val="042341"/>
                </a:solidFill>
                <a:ea typeface="Arial Unicode MS" pitchFamily="34" charset="-128"/>
                <a:cs typeface="Arial Unicode MS" pitchFamily="34" charset="-128"/>
              </a:rPr>
              <a:t>147 / 6,015</a:t>
            </a:r>
          </a:p>
        </p:txBody>
      </p:sp>
      <p:sp>
        <p:nvSpPr>
          <p:cNvPr id="48136" name="Text Box 13"/>
          <p:cNvSpPr txBox="1">
            <a:spLocks noChangeArrowheads="1"/>
          </p:cNvSpPr>
          <p:nvPr/>
        </p:nvSpPr>
        <p:spPr bwMode="gray">
          <a:xfrm>
            <a:off x="2095051" y="4510932"/>
            <a:ext cx="634789" cy="153888"/>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50000"/>
              </a:spcBef>
              <a:spcAft>
                <a:spcPct val="0"/>
              </a:spcAft>
            </a:pPr>
            <a:r>
              <a:rPr lang="de-DE" sz="1000" dirty="0" smtClean="0">
                <a:solidFill>
                  <a:srgbClr val="042341"/>
                </a:solidFill>
                <a:ea typeface="Arial Unicode MS" pitchFamily="34" charset="-128"/>
                <a:cs typeface="Arial Unicode MS" pitchFamily="34" charset="-128"/>
              </a:rPr>
              <a:t>179 / 6,076</a:t>
            </a:r>
          </a:p>
        </p:txBody>
      </p:sp>
      <p:sp>
        <p:nvSpPr>
          <p:cNvPr id="48137" name="Text Box 14"/>
          <p:cNvSpPr txBox="1">
            <a:spLocks noChangeArrowheads="1"/>
          </p:cNvSpPr>
          <p:nvPr/>
        </p:nvSpPr>
        <p:spPr bwMode="gray">
          <a:xfrm>
            <a:off x="6457025" y="4510932"/>
            <a:ext cx="634789" cy="153888"/>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50000"/>
              </a:spcBef>
              <a:spcAft>
                <a:spcPct val="0"/>
              </a:spcAft>
            </a:pPr>
            <a:r>
              <a:rPr lang="de-DE" sz="1000" dirty="0" smtClean="0">
                <a:solidFill>
                  <a:srgbClr val="042341"/>
                </a:solidFill>
                <a:ea typeface="Arial Unicode MS" pitchFamily="34" charset="-128"/>
                <a:cs typeface="Arial Unicode MS" pitchFamily="34" charset="-128"/>
              </a:rPr>
              <a:t>218 / 6,022</a:t>
            </a:r>
          </a:p>
        </p:txBody>
      </p:sp>
      <p:sp>
        <p:nvSpPr>
          <p:cNvPr id="48138" name="Line 227"/>
          <p:cNvSpPr>
            <a:spLocks noChangeShapeType="1"/>
          </p:cNvSpPr>
          <p:nvPr/>
        </p:nvSpPr>
        <p:spPr bwMode="gray">
          <a:xfrm>
            <a:off x="1420178" y="3609340"/>
            <a:ext cx="6323648" cy="0"/>
          </a:xfrm>
          <a:prstGeom prst="line">
            <a:avLst/>
          </a:prstGeom>
          <a:noFill/>
          <a:ln w="12700">
            <a:solidFill>
              <a:schemeClr val="hlink"/>
            </a:solidFill>
            <a:round/>
            <a:headEnd/>
            <a:tailEnd/>
          </a:ln>
        </p:spPr>
        <p:txBody>
          <a:bodyPr wrap="none" lIns="78365" tIns="39183" rIns="78365" bIns="39183">
            <a:spAutoFit/>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8139" name="Line 228"/>
          <p:cNvSpPr>
            <a:spLocks noChangeShapeType="1"/>
          </p:cNvSpPr>
          <p:nvPr/>
        </p:nvSpPr>
        <p:spPr bwMode="gray">
          <a:xfrm>
            <a:off x="1420178" y="2418080"/>
            <a:ext cx="6323648" cy="0"/>
          </a:xfrm>
          <a:prstGeom prst="line">
            <a:avLst/>
          </a:prstGeom>
          <a:noFill/>
          <a:ln w="12700">
            <a:solidFill>
              <a:schemeClr val="hlink"/>
            </a:solidFill>
            <a:round/>
            <a:headEnd/>
            <a:tailEnd/>
          </a:ln>
        </p:spPr>
        <p:txBody>
          <a:bodyPr wrap="none" lIns="78365" tIns="39183" rIns="78365" bIns="39183">
            <a:spAutoFit/>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8140" name="Line 231"/>
          <p:cNvSpPr>
            <a:spLocks noChangeShapeType="1"/>
          </p:cNvSpPr>
          <p:nvPr/>
        </p:nvSpPr>
        <p:spPr bwMode="gray">
          <a:xfrm>
            <a:off x="1420178" y="1823720"/>
            <a:ext cx="6323648" cy="0"/>
          </a:xfrm>
          <a:prstGeom prst="line">
            <a:avLst/>
          </a:prstGeom>
          <a:noFill/>
          <a:ln w="12700">
            <a:solidFill>
              <a:schemeClr val="hlink"/>
            </a:solidFill>
            <a:round/>
            <a:headEnd/>
            <a:tailEnd/>
          </a:ln>
        </p:spPr>
        <p:txBody>
          <a:bodyPr wrap="none" lIns="78365" tIns="39183" rIns="78365" bIns="39183">
            <a:spAutoFit/>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8141" name="Text Box 11"/>
          <p:cNvSpPr txBox="1">
            <a:spLocks noChangeArrowheads="1"/>
          </p:cNvSpPr>
          <p:nvPr/>
        </p:nvSpPr>
        <p:spPr bwMode="gray">
          <a:xfrm rot="-5400000">
            <a:off x="167164" y="2898775"/>
            <a:ext cx="1177290" cy="228600"/>
          </a:xfrm>
          <a:prstGeom prst="rect">
            <a:avLst/>
          </a:prstGeom>
          <a:noFill/>
          <a:ln w="9525" algn="ctr">
            <a:noFill/>
            <a:miter lim="800000"/>
            <a:headEnd/>
            <a:tailEnd/>
          </a:ln>
        </p:spPr>
        <p:txBody>
          <a:bodyPr wrap="none" lIns="0" tIns="0" rIns="0" bIns="0"/>
          <a:lstStyle/>
          <a:p>
            <a:pPr algn="ctr" defTabSz="783648" eaLnBrk="0" fontAlgn="base" hangingPunct="0">
              <a:spcBef>
                <a:spcPct val="50000"/>
              </a:spcBef>
              <a:spcAft>
                <a:spcPct val="0"/>
              </a:spcAft>
            </a:pPr>
            <a:r>
              <a:rPr lang="de-DE" b="1" dirty="0" smtClean="0">
                <a:solidFill>
                  <a:srgbClr val="042341"/>
                </a:solidFill>
                <a:ea typeface="Arial Unicode MS" pitchFamily="34" charset="-128"/>
                <a:cs typeface="Arial Unicode MS" pitchFamily="34" charset="-128"/>
              </a:rPr>
              <a:t>Rate (% per year)</a:t>
            </a:r>
          </a:p>
        </p:txBody>
      </p:sp>
      <p:sp>
        <p:nvSpPr>
          <p:cNvPr id="48142" name="Line 232"/>
          <p:cNvSpPr>
            <a:spLocks noChangeShapeType="1"/>
          </p:cNvSpPr>
          <p:nvPr/>
        </p:nvSpPr>
        <p:spPr bwMode="gray">
          <a:xfrm>
            <a:off x="1420178" y="4204970"/>
            <a:ext cx="6323648" cy="0"/>
          </a:xfrm>
          <a:prstGeom prst="line">
            <a:avLst/>
          </a:prstGeom>
          <a:noFill/>
          <a:ln w="28575">
            <a:solidFill>
              <a:schemeClr val="folHlink"/>
            </a:solidFill>
            <a:round/>
            <a:headEnd/>
            <a:tailEnd/>
          </a:ln>
        </p:spPr>
        <p:txBody>
          <a:bodyPr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230418" name="Text Box 10"/>
          <p:cNvSpPr txBox="1">
            <a:spLocks noChangeArrowheads="1"/>
          </p:cNvSpPr>
          <p:nvPr/>
        </p:nvSpPr>
        <p:spPr bwMode="gray">
          <a:xfrm>
            <a:off x="3301186" y="935646"/>
            <a:ext cx="2483052" cy="360099"/>
          </a:xfrm>
          <a:prstGeom prst="rect">
            <a:avLst/>
          </a:prstGeom>
          <a:noFill/>
          <a:ln w="9525" algn="ctr">
            <a:noFill/>
            <a:miter lim="800000"/>
            <a:headEnd/>
            <a:tailEnd/>
          </a:ln>
        </p:spPr>
        <p:txBody>
          <a:bodyPr wrap="none" lIns="0" tIns="0" rIns="0" bIns="0" anchor="ctr">
            <a:spAutoFit/>
          </a:bodyPr>
          <a:lstStyle/>
          <a:p>
            <a:pPr algn="ctr" defTabSz="783648" eaLnBrk="0" fontAlgn="base" hangingPunct="0">
              <a:lnSpc>
                <a:spcPct val="90000"/>
              </a:lnSpc>
              <a:spcBef>
                <a:spcPct val="0"/>
              </a:spcBef>
              <a:spcAft>
                <a:spcPct val="0"/>
              </a:spcAft>
            </a:pPr>
            <a:r>
              <a:rPr lang="de-DE" b="1" dirty="0" smtClean="0">
                <a:solidFill>
                  <a:srgbClr val="0084CB"/>
                </a:solidFill>
                <a:ea typeface="Arial Unicode MS" pitchFamily="34" charset="-128"/>
                <a:cs typeface="Arial Unicode MS" pitchFamily="34" charset="-128"/>
              </a:rPr>
              <a:t>RR 0.80</a:t>
            </a:r>
            <a:r>
              <a:rPr lang="de-DE" dirty="0" smtClean="0">
                <a:solidFill>
                  <a:srgbClr val="005C84"/>
                </a:solidFill>
                <a:ea typeface="Arial Unicode MS" pitchFamily="34" charset="-128"/>
                <a:cs typeface="Arial Unicode MS" pitchFamily="34" charset="-128"/>
              </a:rPr>
              <a:t> (95% CI: 0.66–0.98)</a:t>
            </a:r>
          </a:p>
          <a:p>
            <a:pPr algn="ctr" defTabSz="783648" eaLnBrk="0" fontAlgn="base" hangingPunct="0">
              <a:lnSpc>
                <a:spcPct val="90000"/>
              </a:lnSpc>
              <a:spcBef>
                <a:spcPct val="0"/>
              </a:spcBef>
              <a:spcAft>
                <a:spcPct val="0"/>
              </a:spcAft>
            </a:pPr>
            <a:r>
              <a:rPr lang="de-DE" sz="1100" b="1" dirty="0" smtClean="0">
                <a:solidFill>
                  <a:srgbClr val="005C84"/>
                </a:solidFill>
                <a:ea typeface="Arial Unicode MS" pitchFamily="34" charset="-128"/>
                <a:cs typeface="Arial Unicode MS" pitchFamily="34" charset="-128"/>
              </a:rPr>
              <a:t>P=0.03 (superiority)</a:t>
            </a:r>
          </a:p>
        </p:txBody>
      </p:sp>
      <p:grpSp>
        <p:nvGrpSpPr>
          <p:cNvPr id="3" name="Group 93"/>
          <p:cNvGrpSpPr>
            <a:grpSpLocks/>
          </p:cNvGrpSpPr>
          <p:nvPr/>
        </p:nvGrpSpPr>
        <p:grpSpPr bwMode="auto">
          <a:xfrm>
            <a:off x="2381727" y="1360171"/>
            <a:ext cx="4390548" cy="2846070"/>
            <a:chOff x="1667" y="1117"/>
            <a:chExt cx="3073" cy="2241"/>
          </a:xfrm>
        </p:grpSpPr>
        <p:pic>
          <p:nvPicPr>
            <p:cNvPr id="48178" name="Picture 8" descr="RE-LY - px - white-20%"/>
            <p:cNvPicPr>
              <a:picLocks noChangeAspect="1" noChangeArrowheads="1"/>
            </p:cNvPicPr>
            <p:nvPr/>
          </p:nvPicPr>
          <p:blipFill>
            <a:blip r:embed="rId4" cstate="print">
              <a:lum bright="-24000"/>
            </a:blip>
            <a:srcRect b="28568"/>
            <a:stretch>
              <a:fillRect/>
            </a:stretch>
          </p:blipFill>
          <p:spPr bwMode="gray">
            <a:xfrm>
              <a:off x="1667" y="1117"/>
              <a:ext cx="3073" cy="2241"/>
            </a:xfrm>
            <a:prstGeom prst="rect">
              <a:avLst/>
            </a:prstGeom>
            <a:noFill/>
            <a:ln w="9525">
              <a:noFill/>
              <a:miter lim="800000"/>
              <a:headEnd/>
              <a:tailEnd/>
            </a:ln>
          </p:spPr>
        </p:pic>
        <p:sp>
          <p:nvSpPr>
            <p:cNvPr id="48179" name="Line 23"/>
            <p:cNvSpPr>
              <a:spLocks noChangeShapeType="1"/>
            </p:cNvSpPr>
            <p:nvPr/>
          </p:nvSpPr>
          <p:spPr bwMode="gray">
            <a:xfrm>
              <a:off x="1667" y="1117"/>
              <a:ext cx="3073" cy="0"/>
            </a:xfrm>
            <a:prstGeom prst="line">
              <a:avLst/>
            </a:prstGeom>
            <a:noFill/>
            <a:ln w="28575">
              <a:solidFill>
                <a:schemeClr val="folHlink"/>
              </a:solidFill>
              <a:round/>
              <a:headEnd/>
              <a:tailEnd/>
            </a:ln>
          </p:spPr>
          <p:txBody>
            <a:bodyPr anchor="ct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sp>
        <p:nvSpPr>
          <p:cNvPr id="48145" name="Line 227"/>
          <p:cNvSpPr>
            <a:spLocks noChangeShapeType="1"/>
          </p:cNvSpPr>
          <p:nvPr/>
        </p:nvSpPr>
        <p:spPr bwMode="gray">
          <a:xfrm>
            <a:off x="1420178" y="3013710"/>
            <a:ext cx="6323648" cy="0"/>
          </a:xfrm>
          <a:prstGeom prst="line">
            <a:avLst/>
          </a:prstGeom>
          <a:noFill/>
          <a:ln w="12700">
            <a:solidFill>
              <a:schemeClr val="hlink"/>
            </a:solidFill>
            <a:round/>
            <a:headEnd/>
            <a:tailEnd/>
          </a:ln>
        </p:spPr>
        <p:txBody>
          <a:bodyPr wrap="none" lIns="78365" tIns="39183" rIns="78365" bIns="39183">
            <a:spAutoFit/>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nvGrpSpPr>
          <p:cNvPr id="4" name="Group 94"/>
          <p:cNvGrpSpPr>
            <a:grpSpLocks/>
          </p:cNvGrpSpPr>
          <p:nvPr/>
        </p:nvGrpSpPr>
        <p:grpSpPr bwMode="auto">
          <a:xfrm>
            <a:off x="4582003" y="1828800"/>
            <a:ext cx="2190273" cy="2377440"/>
            <a:chOff x="3207" y="1486"/>
            <a:chExt cx="1533" cy="1872"/>
          </a:xfrm>
        </p:grpSpPr>
        <p:pic>
          <p:nvPicPr>
            <p:cNvPr id="48176" name="Picture 25" descr="RE-LY - px - white-20%"/>
            <p:cNvPicPr>
              <a:picLocks noChangeAspect="1" noChangeArrowheads="1"/>
            </p:cNvPicPr>
            <p:nvPr/>
          </p:nvPicPr>
          <p:blipFill>
            <a:blip r:embed="rId4" cstate="print">
              <a:lum bright="-48000"/>
            </a:blip>
            <a:srcRect r="13029"/>
            <a:stretch>
              <a:fillRect/>
            </a:stretch>
          </p:blipFill>
          <p:spPr bwMode="gray">
            <a:xfrm>
              <a:off x="3207" y="1486"/>
              <a:ext cx="1533" cy="1872"/>
            </a:xfrm>
            <a:prstGeom prst="rect">
              <a:avLst/>
            </a:prstGeom>
            <a:noFill/>
            <a:ln w="9525">
              <a:noFill/>
              <a:miter lim="800000"/>
              <a:headEnd/>
              <a:tailEnd/>
            </a:ln>
          </p:spPr>
        </p:pic>
        <p:sp>
          <p:nvSpPr>
            <p:cNvPr id="48177" name="Line 36"/>
            <p:cNvSpPr>
              <a:spLocks noChangeShapeType="1"/>
            </p:cNvSpPr>
            <p:nvPr/>
          </p:nvSpPr>
          <p:spPr bwMode="gray">
            <a:xfrm>
              <a:off x="3207" y="1486"/>
              <a:ext cx="1533" cy="0"/>
            </a:xfrm>
            <a:prstGeom prst="line">
              <a:avLst/>
            </a:prstGeom>
            <a:noFill/>
            <a:ln w="28575">
              <a:solidFill>
                <a:schemeClr val="folHlink"/>
              </a:solidFill>
              <a:round/>
              <a:headEnd/>
              <a:tailEnd/>
            </a:ln>
          </p:spPr>
          <p:txBody>
            <a:bodyPr anchor="ct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grpSp>
        <p:nvGrpSpPr>
          <p:cNvPr id="5" name="Group 90"/>
          <p:cNvGrpSpPr>
            <a:grpSpLocks/>
          </p:cNvGrpSpPr>
          <p:nvPr/>
        </p:nvGrpSpPr>
        <p:grpSpPr bwMode="auto">
          <a:xfrm>
            <a:off x="1890237" y="2443481"/>
            <a:ext cx="1052988" cy="1756410"/>
            <a:chOff x="1323" y="2004"/>
            <a:chExt cx="737" cy="1349"/>
          </a:xfrm>
        </p:grpSpPr>
        <p:grpSp>
          <p:nvGrpSpPr>
            <p:cNvPr id="6" name="Group 87"/>
            <p:cNvGrpSpPr>
              <a:grpSpLocks/>
            </p:cNvGrpSpPr>
            <p:nvPr/>
          </p:nvGrpSpPr>
          <p:grpSpPr bwMode="auto">
            <a:xfrm>
              <a:off x="1323" y="2004"/>
              <a:ext cx="737" cy="1349"/>
              <a:chOff x="1323" y="2004"/>
              <a:chExt cx="737" cy="1349"/>
            </a:xfrm>
          </p:grpSpPr>
          <p:sp>
            <p:nvSpPr>
              <p:cNvPr id="153626" name="Rectangle 26"/>
              <p:cNvSpPr>
                <a:spLocks noChangeArrowheads="1"/>
              </p:cNvSpPr>
              <p:nvPr/>
            </p:nvSpPr>
            <p:spPr bwMode="gray">
              <a:xfrm>
                <a:off x="1323" y="2004"/>
                <a:ext cx="737" cy="1349"/>
              </a:xfrm>
              <a:prstGeom prst="rect">
                <a:avLst/>
              </a:prstGeom>
              <a:gradFill rotWithShape="1">
                <a:gsLst>
                  <a:gs pos="0">
                    <a:schemeClr val="accent2"/>
                  </a:gs>
                  <a:gs pos="100000">
                    <a:schemeClr val="accent2">
                      <a:gamma/>
                      <a:shade val="66275"/>
                      <a:invGamma/>
                    </a:schemeClr>
                  </a:gs>
                </a:gsLst>
                <a:lin ang="5400000" scaled="1"/>
              </a:gradFill>
              <a:ln w="9525" algn="ctr">
                <a:noFill/>
                <a:miter lim="800000"/>
                <a:headEnd/>
                <a:tailEnd/>
              </a:ln>
              <a:effectLst/>
            </p:spPr>
            <p:txBody>
              <a:bodyPr wrap="none" anchor="ctr"/>
              <a:lstStyle/>
              <a:p>
                <a:pPr defTabSz="783648" eaLnBrk="0" fontAlgn="base" hangingPunct="0">
                  <a:spcBef>
                    <a:spcPct val="0"/>
                  </a:spcBef>
                  <a:spcAft>
                    <a:spcPct val="0"/>
                  </a:spcAft>
                  <a:defRPr/>
                </a:pPr>
                <a:endParaRPr lang="en-US" dirty="0">
                  <a:solidFill>
                    <a:srgbClr val="042341"/>
                  </a:solidFill>
                  <a:ea typeface="Arial Unicode MS" pitchFamily="34" charset="-128"/>
                  <a:cs typeface="Arial Unicode MS" pitchFamily="34" charset="-128"/>
                </a:endParaRPr>
              </a:p>
            </p:txBody>
          </p:sp>
          <p:sp>
            <p:nvSpPr>
              <p:cNvPr id="48175" name="Rectangle 27"/>
              <p:cNvSpPr>
                <a:spLocks noChangeArrowheads="1"/>
              </p:cNvSpPr>
              <p:nvPr/>
            </p:nvSpPr>
            <p:spPr bwMode="gray">
              <a:xfrm>
                <a:off x="1323" y="2004"/>
                <a:ext cx="737" cy="115"/>
              </a:xfrm>
              <a:prstGeom prst="rect">
                <a:avLst/>
              </a:prstGeom>
              <a:gradFill rotWithShape="1">
                <a:gsLst>
                  <a:gs pos="0">
                    <a:srgbClr val="59BDE1"/>
                  </a:gs>
                  <a:gs pos="100000">
                    <a:schemeClr val="accent2"/>
                  </a:gs>
                </a:gsLst>
                <a:lin ang="5400000" scaled="1"/>
              </a:gradFill>
              <a:ln w="9525" algn="ctr">
                <a:noFill/>
                <a:miter lim="800000"/>
                <a:headEnd/>
                <a:tailEnd/>
              </a:ln>
            </p:spPr>
            <p:txBody>
              <a:bodyPr wrap="none" anchor="ctr"/>
              <a:lstStyle/>
              <a:p>
                <a:pPr defTabSz="783648" eaLnBrk="0" fontAlgn="base" hangingPunct="0">
                  <a:spcBef>
                    <a:spcPct val="0"/>
                  </a:spcBef>
                  <a:spcAft>
                    <a:spcPct val="0"/>
                  </a:spcAft>
                </a:pPr>
                <a:endParaRPr lang="en-GB" dirty="0" smtClean="0">
                  <a:solidFill>
                    <a:srgbClr val="042341"/>
                  </a:solidFill>
                  <a:ea typeface="Arial Unicode MS" pitchFamily="34" charset="-128"/>
                  <a:cs typeface="Arial Unicode MS" pitchFamily="34" charset="-128"/>
                </a:endParaRPr>
              </a:p>
            </p:txBody>
          </p:sp>
        </p:grpSp>
        <p:sp>
          <p:nvSpPr>
            <p:cNvPr id="48173" name="TextBox 16"/>
            <p:cNvSpPr txBox="1">
              <a:spLocks noChangeArrowheads="1"/>
            </p:cNvSpPr>
            <p:nvPr/>
          </p:nvSpPr>
          <p:spPr bwMode="gray">
            <a:xfrm>
              <a:off x="1509" y="2245"/>
              <a:ext cx="366" cy="248"/>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50000"/>
                </a:spcBef>
                <a:spcAft>
                  <a:spcPct val="0"/>
                </a:spcAft>
              </a:pPr>
              <a:r>
                <a:rPr lang="en-GB" sz="2100" b="1" dirty="0" smtClean="0">
                  <a:solidFill>
                    <a:srgbClr val="FFFFFF"/>
                  </a:solidFill>
                  <a:ea typeface="Arial Unicode MS" pitchFamily="34" charset="-128"/>
                  <a:cs typeface="Arial Unicode MS" pitchFamily="34" charset="-128"/>
                </a:rPr>
                <a:t>1.49</a:t>
              </a:r>
            </a:p>
          </p:txBody>
        </p:sp>
      </p:grpSp>
      <p:grpSp>
        <p:nvGrpSpPr>
          <p:cNvPr id="7" name="Group 53"/>
          <p:cNvGrpSpPr>
            <a:grpSpLocks/>
          </p:cNvGrpSpPr>
          <p:nvPr/>
        </p:nvGrpSpPr>
        <p:grpSpPr bwMode="auto">
          <a:xfrm>
            <a:off x="1014414" y="1737361"/>
            <a:ext cx="241459" cy="2579370"/>
            <a:chOff x="533" y="1241"/>
            <a:chExt cx="184" cy="2257"/>
          </a:xfrm>
        </p:grpSpPr>
        <p:sp>
          <p:nvSpPr>
            <p:cNvPr id="48167" name="Rectangle 25"/>
            <p:cNvSpPr>
              <a:spLocks noChangeArrowheads="1"/>
            </p:cNvSpPr>
            <p:nvPr/>
          </p:nvSpPr>
          <p:spPr bwMode="gray">
            <a:xfrm>
              <a:off x="533" y="3324"/>
              <a:ext cx="184" cy="174"/>
            </a:xfrm>
            <a:prstGeom prst="rect">
              <a:avLst/>
            </a:prstGeom>
            <a:noFill/>
            <a:ln w="9525" algn="ctr">
              <a:noFill/>
              <a:miter lim="800000"/>
              <a:headEnd/>
              <a:tailEnd/>
            </a:ln>
          </p:spPr>
          <p:txBody>
            <a:bodyPr wrap="none" lIns="0" tIns="0" rIns="0" bIns="0"/>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0</a:t>
              </a:r>
            </a:p>
          </p:txBody>
        </p:sp>
        <p:sp>
          <p:nvSpPr>
            <p:cNvPr id="48168" name="Rectangle 26"/>
            <p:cNvSpPr>
              <a:spLocks noChangeArrowheads="1"/>
            </p:cNvSpPr>
            <p:nvPr/>
          </p:nvSpPr>
          <p:spPr bwMode="gray">
            <a:xfrm>
              <a:off x="533" y="1761"/>
              <a:ext cx="184" cy="174"/>
            </a:xfrm>
            <a:prstGeom prst="rect">
              <a:avLst/>
            </a:prstGeom>
            <a:noFill/>
            <a:ln w="9525" algn="ctr">
              <a:noFill/>
              <a:miter lim="800000"/>
              <a:headEnd/>
              <a:tailEnd/>
            </a:ln>
          </p:spPr>
          <p:txBody>
            <a:bodyPr wrap="none" lIns="0" tIns="0" rIns="0" bIns="0"/>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1.5</a:t>
              </a:r>
            </a:p>
          </p:txBody>
        </p:sp>
        <p:sp>
          <p:nvSpPr>
            <p:cNvPr id="48169" name="Rectangle 28"/>
            <p:cNvSpPr>
              <a:spLocks noChangeArrowheads="1"/>
            </p:cNvSpPr>
            <p:nvPr/>
          </p:nvSpPr>
          <p:spPr bwMode="gray">
            <a:xfrm>
              <a:off x="533" y="1241"/>
              <a:ext cx="184" cy="174"/>
            </a:xfrm>
            <a:prstGeom prst="rect">
              <a:avLst/>
            </a:prstGeom>
            <a:noFill/>
            <a:ln w="9525" algn="ctr">
              <a:noFill/>
              <a:miter lim="800000"/>
              <a:headEnd/>
              <a:tailEnd/>
            </a:ln>
          </p:spPr>
          <p:txBody>
            <a:bodyPr wrap="none" lIns="0" tIns="0" rIns="0" bIns="0"/>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2.0</a:t>
              </a:r>
            </a:p>
          </p:txBody>
        </p:sp>
        <p:sp>
          <p:nvSpPr>
            <p:cNvPr id="48170" name="Rectangle 67"/>
            <p:cNvSpPr>
              <a:spLocks noChangeArrowheads="1"/>
            </p:cNvSpPr>
            <p:nvPr/>
          </p:nvSpPr>
          <p:spPr bwMode="gray">
            <a:xfrm>
              <a:off x="533" y="2282"/>
              <a:ext cx="184" cy="174"/>
            </a:xfrm>
            <a:prstGeom prst="rect">
              <a:avLst/>
            </a:prstGeom>
            <a:noFill/>
            <a:ln w="9525" algn="ctr">
              <a:noFill/>
              <a:miter lim="800000"/>
              <a:headEnd/>
              <a:tailEnd/>
            </a:ln>
          </p:spPr>
          <p:txBody>
            <a:bodyPr wrap="none" lIns="0" tIns="0" rIns="0" bIns="0"/>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1.0</a:t>
              </a:r>
            </a:p>
          </p:txBody>
        </p:sp>
        <p:sp>
          <p:nvSpPr>
            <p:cNvPr id="48171" name="Rectangle 68"/>
            <p:cNvSpPr>
              <a:spLocks noChangeArrowheads="1"/>
            </p:cNvSpPr>
            <p:nvPr/>
          </p:nvSpPr>
          <p:spPr bwMode="gray">
            <a:xfrm>
              <a:off x="533" y="2803"/>
              <a:ext cx="184" cy="174"/>
            </a:xfrm>
            <a:prstGeom prst="rect">
              <a:avLst/>
            </a:prstGeom>
            <a:noFill/>
            <a:ln w="9525" algn="ctr">
              <a:noFill/>
              <a:miter lim="800000"/>
              <a:headEnd/>
              <a:tailEnd/>
            </a:ln>
          </p:spPr>
          <p:txBody>
            <a:bodyPr wrap="none" lIns="0" tIns="0" rIns="0" bIns="0"/>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0.5</a:t>
              </a:r>
            </a:p>
          </p:txBody>
        </p:sp>
      </p:grpSp>
      <p:sp>
        <p:nvSpPr>
          <p:cNvPr id="48149" name="Rectangle 222"/>
          <p:cNvSpPr>
            <a:spLocks noChangeArrowheads="1"/>
          </p:cNvSpPr>
          <p:nvPr/>
        </p:nvSpPr>
        <p:spPr bwMode="gray">
          <a:xfrm>
            <a:off x="4033188" y="4275049"/>
            <a:ext cx="1096198" cy="215444"/>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50000"/>
              </a:spcBef>
              <a:spcAft>
                <a:spcPct val="0"/>
              </a:spcAft>
            </a:pPr>
            <a:r>
              <a:rPr lang="en-US" sz="1400" b="1" dirty="0" smtClean="0">
                <a:solidFill>
                  <a:srgbClr val="00428A"/>
                </a:solidFill>
                <a:ea typeface="Arial Unicode MS" pitchFamily="34" charset="-128"/>
                <a:cs typeface="Arial Unicode MS" pitchFamily="34" charset="-128"/>
              </a:rPr>
              <a:t>D110 mg BID</a:t>
            </a:r>
          </a:p>
        </p:txBody>
      </p:sp>
      <p:sp>
        <p:nvSpPr>
          <p:cNvPr id="48150" name="Rectangle 223"/>
          <p:cNvSpPr>
            <a:spLocks noChangeArrowheads="1"/>
          </p:cNvSpPr>
          <p:nvPr/>
        </p:nvSpPr>
        <p:spPr bwMode="gray">
          <a:xfrm>
            <a:off x="1859409" y="4275049"/>
            <a:ext cx="1106072" cy="215444"/>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50000"/>
              </a:spcBef>
              <a:spcAft>
                <a:spcPct val="0"/>
              </a:spcAft>
            </a:pPr>
            <a:r>
              <a:rPr lang="en-US" sz="1400" b="1" dirty="0" smtClean="0">
                <a:solidFill>
                  <a:srgbClr val="0084CB"/>
                </a:solidFill>
              </a:rPr>
              <a:t>D150 mg BID</a:t>
            </a:r>
          </a:p>
        </p:txBody>
      </p:sp>
      <p:sp>
        <p:nvSpPr>
          <p:cNvPr id="48151" name="Rectangle 225"/>
          <p:cNvSpPr>
            <a:spLocks noChangeArrowheads="1"/>
          </p:cNvSpPr>
          <p:nvPr/>
        </p:nvSpPr>
        <p:spPr bwMode="gray">
          <a:xfrm>
            <a:off x="6416015" y="4275049"/>
            <a:ext cx="721095" cy="215444"/>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50000"/>
              </a:spcBef>
              <a:spcAft>
                <a:spcPct val="0"/>
              </a:spcAft>
            </a:pPr>
            <a:r>
              <a:rPr lang="en-US" sz="1400" b="1" dirty="0" err="1" smtClean="0">
                <a:solidFill>
                  <a:srgbClr val="798893"/>
                </a:solidFill>
                <a:ea typeface="Arial Unicode MS" pitchFamily="34" charset="-128"/>
                <a:cs typeface="Arial Unicode MS" pitchFamily="34" charset="-128"/>
              </a:rPr>
              <a:t>Warfarin</a:t>
            </a:r>
            <a:endParaRPr lang="en-US" sz="1400" b="1" dirty="0" smtClean="0">
              <a:solidFill>
                <a:srgbClr val="798893"/>
              </a:solidFill>
              <a:ea typeface="Arial Unicode MS" pitchFamily="34" charset="-128"/>
              <a:cs typeface="Arial Unicode MS" pitchFamily="34" charset="-128"/>
            </a:endParaRPr>
          </a:p>
        </p:txBody>
      </p:sp>
      <p:grpSp>
        <p:nvGrpSpPr>
          <p:cNvPr id="8" name="Group 91"/>
          <p:cNvGrpSpPr>
            <a:grpSpLocks/>
          </p:cNvGrpSpPr>
          <p:nvPr/>
        </p:nvGrpSpPr>
        <p:grpSpPr bwMode="auto">
          <a:xfrm>
            <a:off x="4054794" y="2824480"/>
            <a:ext cx="1052989" cy="1383030"/>
            <a:chOff x="2838" y="2270"/>
            <a:chExt cx="737" cy="1089"/>
          </a:xfrm>
        </p:grpSpPr>
        <p:grpSp>
          <p:nvGrpSpPr>
            <p:cNvPr id="9" name="Group 88"/>
            <p:cNvGrpSpPr>
              <a:grpSpLocks/>
            </p:cNvGrpSpPr>
            <p:nvPr/>
          </p:nvGrpSpPr>
          <p:grpSpPr bwMode="auto">
            <a:xfrm>
              <a:off x="2838" y="2270"/>
              <a:ext cx="737" cy="1089"/>
              <a:chOff x="2838" y="2270"/>
              <a:chExt cx="737" cy="1089"/>
            </a:xfrm>
          </p:grpSpPr>
          <p:sp>
            <p:nvSpPr>
              <p:cNvPr id="153628" name="Rectangle 28"/>
              <p:cNvSpPr>
                <a:spLocks noChangeArrowheads="1"/>
              </p:cNvSpPr>
              <p:nvPr/>
            </p:nvSpPr>
            <p:spPr bwMode="gray">
              <a:xfrm>
                <a:off x="2838" y="2270"/>
                <a:ext cx="737" cy="1089"/>
              </a:xfrm>
              <a:prstGeom prst="rect">
                <a:avLst/>
              </a:prstGeom>
              <a:gradFill rotWithShape="1">
                <a:gsLst>
                  <a:gs pos="0">
                    <a:schemeClr val="tx2"/>
                  </a:gs>
                  <a:gs pos="100000">
                    <a:schemeClr val="tx2">
                      <a:gamma/>
                      <a:shade val="66275"/>
                      <a:invGamma/>
                    </a:schemeClr>
                  </a:gs>
                </a:gsLst>
                <a:lin ang="5400000" scaled="1"/>
              </a:gradFill>
              <a:ln w="9525" algn="ctr">
                <a:noFill/>
                <a:miter lim="800000"/>
                <a:headEnd/>
                <a:tailEnd/>
              </a:ln>
              <a:effectLst/>
            </p:spPr>
            <p:txBody>
              <a:bodyPr wrap="none" anchor="ctr"/>
              <a:lstStyle/>
              <a:p>
                <a:pPr defTabSz="783648" eaLnBrk="0" fontAlgn="base" hangingPunct="0">
                  <a:spcBef>
                    <a:spcPct val="0"/>
                  </a:spcBef>
                  <a:spcAft>
                    <a:spcPct val="0"/>
                  </a:spcAft>
                  <a:defRPr/>
                </a:pPr>
                <a:endParaRPr lang="en-US" dirty="0">
                  <a:solidFill>
                    <a:srgbClr val="042341"/>
                  </a:solidFill>
                  <a:ea typeface="Arial Unicode MS" pitchFamily="34" charset="-128"/>
                  <a:cs typeface="Arial Unicode MS" pitchFamily="34" charset="-128"/>
                </a:endParaRPr>
              </a:p>
            </p:txBody>
          </p:sp>
          <p:sp>
            <p:nvSpPr>
              <p:cNvPr id="153630" name="Rectangle 30"/>
              <p:cNvSpPr>
                <a:spLocks noChangeArrowheads="1"/>
              </p:cNvSpPr>
              <p:nvPr/>
            </p:nvSpPr>
            <p:spPr bwMode="gray">
              <a:xfrm>
                <a:off x="2838" y="2270"/>
                <a:ext cx="737" cy="114"/>
              </a:xfrm>
              <a:prstGeom prst="rect">
                <a:avLst/>
              </a:prstGeom>
              <a:gradFill rotWithShape="1">
                <a:gsLst>
                  <a:gs pos="0">
                    <a:schemeClr val="tx2">
                      <a:gamma/>
                      <a:tint val="80000"/>
                      <a:invGamma/>
                    </a:schemeClr>
                  </a:gs>
                  <a:gs pos="100000">
                    <a:schemeClr val="tx2"/>
                  </a:gs>
                </a:gsLst>
                <a:lin ang="5400000" scaled="1"/>
              </a:gradFill>
              <a:ln w="9525" algn="ctr">
                <a:noFill/>
                <a:miter lim="800000"/>
                <a:headEnd/>
                <a:tailEnd/>
              </a:ln>
              <a:effectLst/>
            </p:spPr>
            <p:txBody>
              <a:bodyPr wrap="none" anchor="ctr"/>
              <a:lstStyle/>
              <a:p>
                <a:pPr defTabSz="783648" eaLnBrk="0" fontAlgn="base" hangingPunct="0">
                  <a:spcBef>
                    <a:spcPct val="0"/>
                  </a:spcBef>
                  <a:spcAft>
                    <a:spcPct val="0"/>
                  </a:spcAft>
                  <a:defRPr/>
                </a:pPr>
                <a:endParaRPr lang="en-US" dirty="0">
                  <a:solidFill>
                    <a:srgbClr val="042341"/>
                  </a:solidFill>
                  <a:ea typeface="Arial Unicode MS" pitchFamily="34" charset="-128"/>
                  <a:cs typeface="Arial Unicode MS" pitchFamily="34" charset="-128"/>
                </a:endParaRPr>
              </a:p>
            </p:txBody>
          </p:sp>
        </p:grpSp>
        <p:sp>
          <p:nvSpPr>
            <p:cNvPr id="48164" name="TextBox 16"/>
            <p:cNvSpPr txBox="1">
              <a:spLocks noChangeArrowheads="1"/>
            </p:cNvSpPr>
            <p:nvPr/>
          </p:nvSpPr>
          <p:spPr bwMode="gray">
            <a:xfrm>
              <a:off x="3025" y="2508"/>
              <a:ext cx="366" cy="254"/>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50000"/>
                </a:spcBef>
                <a:spcAft>
                  <a:spcPct val="0"/>
                </a:spcAft>
              </a:pPr>
              <a:r>
                <a:rPr lang="en-GB" sz="2100" b="1" dirty="0" smtClean="0">
                  <a:solidFill>
                    <a:srgbClr val="FFFFFF"/>
                  </a:solidFill>
                  <a:ea typeface="Arial Unicode MS" pitchFamily="34" charset="-128"/>
                  <a:cs typeface="Arial Unicode MS" pitchFamily="34" charset="-128"/>
                </a:rPr>
                <a:t>1.24</a:t>
              </a:r>
            </a:p>
          </p:txBody>
        </p:sp>
      </p:grpSp>
      <p:grpSp>
        <p:nvGrpSpPr>
          <p:cNvPr id="10" name="Group 92"/>
          <p:cNvGrpSpPr>
            <a:grpSpLocks/>
          </p:cNvGrpSpPr>
          <p:nvPr/>
        </p:nvGrpSpPr>
        <p:grpSpPr bwMode="auto">
          <a:xfrm>
            <a:off x="6225066" y="2019301"/>
            <a:ext cx="1052988" cy="2188210"/>
            <a:chOff x="4357" y="1668"/>
            <a:chExt cx="737" cy="1691"/>
          </a:xfrm>
        </p:grpSpPr>
        <p:grpSp>
          <p:nvGrpSpPr>
            <p:cNvPr id="11" name="Group 89"/>
            <p:cNvGrpSpPr>
              <a:grpSpLocks/>
            </p:cNvGrpSpPr>
            <p:nvPr/>
          </p:nvGrpSpPr>
          <p:grpSpPr bwMode="auto">
            <a:xfrm>
              <a:off x="4357" y="1668"/>
              <a:ext cx="737" cy="1691"/>
              <a:chOff x="4357" y="1668"/>
              <a:chExt cx="737" cy="1691"/>
            </a:xfrm>
          </p:grpSpPr>
          <p:sp>
            <p:nvSpPr>
              <p:cNvPr id="153629" name="Rectangle 29"/>
              <p:cNvSpPr>
                <a:spLocks noChangeArrowheads="1"/>
              </p:cNvSpPr>
              <p:nvPr/>
            </p:nvSpPr>
            <p:spPr bwMode="gray">
              <a:xfrm>
                <a:off x="4357" y="1668"/>
                <a:ext cx="737" cy="1691"/>
              </a:xfrm>
              <a:prstGeom prst="rect">
                <a:avLst/>
              </a:prstGeom>
              <a:gradFill rotWithShape="1">
                <a:gsLst>
                  <a:gs pos="0">
                    <a:schemeClr val="folHlink"/>
                  </a:gs>
                  <a:gs pos="100000">
                    <a:schemeClr val="folHlink">
                      <a:gamma/>
                      <a:shade val="66275"/>
                      <a:invGamma/>
                    </a:schemeClr>
                  </a:gs>
                </a:gsLst>
                <a:lin ang="5400000" scaled="1"/>
              </a:gradFill>
              <a:ln w="9525" algn="ctr">
                <a:noFill/>
                <a:miter lim="800000"/>
                <a:headEnd/>
                <a:tailEnd/>
              </a:ln>
              <a:effectLst/>
            </p:spPr>
            <p:txBody>
              <a:bodyPr anchor="ctr"/>
              <a:lstStyle/>
              <a:p>
                <a:pPr defTabSz="783648" eaLnBrk="0" fontAlgn="base" hangingPunct="0">
                  <a:spcBef>
                    <a:spcPct val="0"/>
                  </a:spcBef>
                  <a:spcAft>
                    <a:spcPct val="0"/>
                  </a:spcAft>
                  <a:defRPr/>
                </a:pPr>
                <a:endParaRPr lang="en-US" dirty="0">
                  <a:solidFill>
                    <a:srgbClr val="042341"/>
                  </a:solidFill>
                  <a:ea typeface="Arial Unicode MS" pitchFamily="34" charset="-128"/>
                  <a:cs typeface="Arial Unicode MS" pitchFamily="34" charset="-128"/>
                </a:endParaRPr>
              </a:p>
            </p:txBody>
          </p:sp>
          <p:sp>
            <p:nvSpPr>
              <p:cNvPr id="48162" name="Rectangle 33"/>
              <p:cNvSpPr>
                <a:spLocks noChangeArrowheads="1"/>
              </p:cNvSpPr>
              <p:nvPr/>
            </p:nvSpPr>
            <p:spPr bwMode="gray">
              <a:xfrm>
                <a:off x="4357" y="1668"/>
                <a:ext cx="737" cy="114"/>
              </a:xfrm>
              <a:prstGeom prst="rect">
                <a:avLst/>
              </a:prstGeom>
              <a:gradFill rotWithShape="1">
                <a:gsLst>
                  <a:gs pos="0">
                    <a:srgbClr val="B7BFC5"/>
                  </a:gs>
                  <a:gs pos="100000">
                    <a:schemeClr val="folHlink"/>
                  </a:gs>
                </a:gsLst>
                <a:lin ang="5400000" scaled="1"/>
              </a:gradFill>
              <a:ln w="9525" algn="ctr">
                <a:noFill/>
                <a:miter lim="800000"/>
                <a:headEnd/>
                <a:tailEnd/>
              </a:ln>
            </p:spPr>
            <p:txBody>
              <a:bodyPr anchor="ctr"/>
              <a:lstStyle/>
              <a:p>
                <a:pPr defTabSz="783648" eaLnBrk="0" fontAlgn="base" hangingPunct="0">
                  <a:spcBef>
                    <a:spcPct val="0"/>
                  </a:spcBef>
                  <a:spcAft>
                    <a:spcPct val="0"/>
                  </a:spcAft>
                </a:pPr>
                <a:endParaRPr lang="en-GB" dirty="0" smtClean="0">
                  <a:solidFill>
                    <a:srgbClr val="042341"/>
                  </a:solidFill>
                  <a:ea typeface="Arial Unicode MS" pitchFamily="34" charset="-128"/>
                  <a:cs typeface="Arial Unicode MS" pitchFamily="34" charset="-128"/>
                </a:endParaRPr>
              </a:p>
            </p:txBody>
          </p:sp>
        </p:grpSp>
        <p:sp>
          <p:nvSpPr>
            <p:cNvPr id="48160" name="TextBox 16"/>
            <p:cNvSpPr txBox="1">
              <a:spLocks noChangeArrowheads="1"/>
            </p:cNvSpPr>
            <p:nvPr/>
          </p:nvSpPr>
          <p:spPr bwMode="gray">
            <a:xfrm>
              <a:off x="4543" y="1908"/>
              <a:ext cx="366" cy="250"/>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50000"/>
                </a:spcBef>
                <a:spcAft>
                  <a:spcPct val="0"/>
                </a:spcAft>
              </a:pPr>
              <a:r>
                <a:rPr lang="en-GB" sz="2100" b="1" dirty="0" smtClean="0">
                  <a:solidFill>
                    <a:srgbClr val="FFFFFF"/>
                  </a:solidFill>
                  <a:ea typeface="Arial Unicode MS" pitchFamily="34" charset="-128"/>
                  <a:cs typeface="Arial Unicode MS" pitchFamily="34" charset="-128"/>
                </a:rPr>
                <a:t>1.85</a:t>
              </a:r>
            </a:p>
          </p:txBody>
        </p:sp>
      </p:grpSp>
      <p:sp>
        <p:nvSpPr>
          <p:cNvPr id="230408" name="Text Box 9"/>
          <p:cNvSpPr txBox="1">
            <a:spLocks noChangeArrowheads="1"/>
          </p:cNvSpPr>
          <p:nvPr/>
        </p:nvSpPr>
        <p:spPr bwMode="gray">
          <a:xfrm>
            <a:off x="4432756" y="1413166"/>
            <a:ext cx="2483052" cy="360099"/>
          </a:xfrm>
          <a:prstGeom prst="rect">
            <a:avLst/>
          </a:prstGeom>
          <a:noFill/>
          <a:ln w="9525" algn="ctr">
            <a:noFill/>
            <a:miter lim="800000"/>
            <a:headEnd/>
            <a:tailEnd/>
          </a:ln>
        </p:spPr>
        <p:txBody>
          <a:bodyPr wrap="none" lIns="0" tIns="0" rIns="0" bIns="0" anchor="ctr">
            <a:spAutoFit/>
          </a:bodyPr>
          <a:lstStyle/>
          <a:p>
            <a:pPr algn="ctr" defTabSz="783648" eaLnBrk="0" fontAlgn="base" hangingPunct="0">
              <a:lnSpc>
                <a:spcPct val="90000"/>
              </a:lnSpc>
              <a:spcBef>
                <a:spcPct val="0"/>
              </a:spcBef>
              <a:spcAft>
                <a:spcPct val="0"/>
              </a:spcAft>
            </a:pPr>
            <a:r>
              <a:rPr lang="de-DE" b="1" dirty="0" smtClean="0">
                <a:solidFill>
                  <a:srgbClr val="005C84"/>
                </a:solidFill>
                <a:ea typeface="Arial Unicode MS" pitchFamily="34" charset="-128"/>
                <a:cs typeface="Arial Unicode MS" pitchFamily="34" charset="-128"/>
              </a:rPr>
              <a:t>RR 0.67</a:t>
            </a:r>
            <a:r>
              <a:rPr lang="de-DE" dirty="0" smtClean="0">
                <a:solidFill>
                  <a:srgbClr val="005C84"/>
                </a:solidFill>
                <a:ea typeface="Arial Unicode MS" pitchFamily="34" charset="-128"/>
                <a:cs typeface="Arial Unicode MS" pitchFamily="34" charset="-128"/>
              </a:rPr>
              <a:t> (95% CI: 0.54–0.82)</a:t>
            </a:r>
          </a:p>
          <a:p>
            <a:pPr algn="ctr" defTabSz="783648" eaLnBrk="0" fontAlgn="base" hangingPunct="0">
              <a:lnSpc>
                <a:spcPct val="90000"/>
              </a:lnSpc>
              <a:spcBef>
                <a:spcPct val="0"/>
              </a:spcBef>
              <a:spcAft>
                <a:spcPct val="0"/>
              </a:spcAft>
            </a:pPr>
            <a:r>
              <a:rPr lang="de-DE" sz="1100" b="1" dirty="0" smtClean="0">
                <a:solidFill>
                  <a:srgbClr val="005C84"/>
                </a:solidFill>
                <a:ea typeface="Arial Unicode MS" pitchFamily="34" charset="-128"/>
                <a:cs typeface="Arial Unicode MS" pitchFamily="34" charset="-128"/>
              </a:rPr>
              <a:t>P&lt;0.001 (superiority)</a:t>
            </a:r>
          </a:p>
        </p:txBody>
      </p:sp>
      <p:sp>
        <p:nvSpPr>
          <p:cNvPr id="230416" name="Rectangle 20"/>
          <p:cNvSpPr>
            <a:spLocks noChangeArrowheads="1"/>
          </p:cNvSpPr>
          <p:nvPr/>
        </p:nvSpPr>
        <p:spPr bwMode="gray">
          <a:xfrm>
            <a:off x="3312818" y="1402491"/>
            <a:ext cx="389529" cy="387798"/>
          </a:xfrm>
          <a:prstGeom prst="rect">
            <a:avLst/>
          </a:prstGeom>
          <a:noFill/>
          <a:ln w="9525" algn="ctr">
            <a:noFill/>
            <a:miter lim="800000"/>
            <a:headEnd/>
            <a:tailEnd/>
          </a:ln>
        </p:spPr>
        <p:txBody>
          <a:bodyPr wrap="none" lIns="0" tIns="0" rIns="0" bIns="0" anchor="ctr">
            <a:spAutoFit/>
          </a:bodyPr>
          <a:lstStyle/>
          <a:p>
            <a:pPr algn="ctr" defTabSz="783648" eaLnBrk="0" fontAlgn="base" hangingPunct="0">
              <a:lnSpc>
                <a:spcPct val="90000"/>
              </a:lnSpc>
              <a:spcBef>
                <a:spcPct val="0"/>
              </a:spcBef>
              <a:spcAft>
                <a:spcPct val="0"/>
              </a:spcAft>
            </a:pPr>
            <a:r>
              <a:rPr lang="en-GB" sz="1400" b="1" dirty="0" smtClean="0">
                <a:solidFill>
                  <a:srgbClr val="0084CB"/>
                </a:solidFill>
                <a:ea typeface="Arial Unicode MS" pitchFamily="34" charset="-128"/>
                <a:cs typeface="Arial Unicode MS" pitchFamily="34" charset="-128"/>
              </a:rPr>
              <a:t>RRR</a:t>
            </a:r>
          </a:p>
          <a:p>
            <a:pPr algn="ctr" defTabSz="783648" eaLnBrk="0" fontAlgn="base" hangingPunct="0">
              <a:lnSpc>
                <a:spcPct val="90000"/>
              </a:lnSpc>
              <a:spcBef>
                <a:spcPct val="0"/>
              </a:spcBef>
              <a:spcAft>
                <a:spcPct val="0"/>
              </a:spcAft>
            </a:pPr>
            <a:r>
              <a:rPr lang="en-GB" sz="1400" b="1" dirty="0" smtClean="0">
                <a:solidFill>
                  <a:srgbClr val="005C84"/>
                </a:solidFill>
                <a:ea typeface="Arial Unicode MS" pitchFamily="34" charset="-128"/>
                <a:cs typeface="Arial Unicode MS" pitchFamily="34" charset="-128"/>
              </a:rPr>
              <a:t>20%</a:t>
            </a:r>
            <a:endParaRPr lang="en-US" sz="1400" b="1" dirty="0" smtClean="0">
              <a:solidFill>
                <a:srgbClr val="005C84"/>
              </a:solidFill>
              <a:ea typeface="Arial Unicode MS" pitchFamily="34" charset="-128"/>
              <a:cs typeface="Arial Unicode MS" pitchFamily="34" charset="-128"/>
            </a:endParaRPr>
          </a:p>
        </p:txBody>
      </p:sp>
      <p:sp>
        <p:nvSpPr>
          <p:cNvPr id="2" name="Rectangle 20"/>
          <p:cNvSpPr>
            <a:spLocks noChangeArrowheads="1"/>
          </p:cNvSpPr>
          <p:nvPr/>
        </p:nvSpPr>
        <p:spPr bwMode="gray">
          <a:xfrm>
            <a:off x="5473088" y="1946051"/>
            <a:ext cx="389529" cy="387798"/>
          </a:xfrm>
          <a:prstGeom prst="rect">
            <a:avLst/>
          </a:prstGeom>
          <a:noFill/>
          <a:ln w="9525" algn="ctr">
            <a:noFill/>
            <a:miter lim="800000"/>
            <a:headEnd/>
            <a:tailEnd/>
          </a:ln>
        </p:spPr>
        <p:txBody>
          <a:bodyPr wrap="none" lIns="0" tIns="0" rIns="0" bIns="0" anchor="ctr">
            <a:spAutoFit/>
          </a:bodyPr>
          <a:lstStyle/>
          <a:p>
            <a:pPr algn="ctr" defTabSz="783648" eaLnBrk="0" fontAlgn="base" hangingPunct="0">
              <a:lnSpc>
                <a:spcPct val="90000"/>
              </a:lnSpc>
              <a:spcBef>
                <a:spcPct val="0"/>
              </a:spcBef>
              <a:spcAft>
                <a:spcPct val="0"/>
              </a:spcAft>
            </a:pPr>
            <a:r>
              <a:rPr lang="en-GB" sz="1400" b="1" dirty="0" smtClean="0">
                <a:solidFill>
                  <a:srgbClr val="005C84"/>
                </a:solidFill>
                <a:ea typeface="Arial Unicode MS" pitchFamily="34" charset="-128"/>
                <a:cs typeface="Arial Unicode MS" pitchFamily="34" charset="-128"/>
              </a:rPr>
              <a:t>RRR</a:t>
            </a:r>
          </a:p>
          <a:p>
            <a:pPr algn="ctr" defTabSz="783648" eaLnBrk="0" fontAlgn="base" hangingPunct="0">
              <a:lnSpc>
                <a:spcPct val="90000"/>
              </a:lnSpc>
              <a:spcBef>
                <a:spcPct val="0"/>
              </a:spcBef>
              <a:spcAft>
                <a:spcPct val="0"/>
              </a:spcAft>
            </a:pPr>
            <a:r>
              <a:rPr lang="en-GB" sz="1400" b="1" dirty="0" smtClean="0">
                <a:solidFill>
                  <a:srgbClr val="005C84"/>
                </a:solidFill>
                <a:ea typeface="Arial Unicode MS" pitchFamily="34" charset="-128"/>
                <a:cs typeface="Arial Unicode MS" pitchFamily="34" charset="-128"/>
              </a:rPr>
              <a:t>33%</a:t>
            </a:r>
            <a:endParaRPr lang="en-US" sz="1400" b="1" dirty="0" smtClean="0">
              <a:solidFill>
                <a:srgbClr val="005C84"/>
              </a:solidFill>
              <a:ea typeface="Arial Unicode MS" pitchFamily="34" charset="-128"/>
              <a:cs typeface="Arial Unicode MS" pitchFamily="34" charset="-128"/>
            </a:endParaRPr>
          </a:p>
        </p:txBody>
      </p:sp>
      <p:sp>
        <p:nvSpPr>
          <p:cNvPr id="48157" name="Text Box 64"/>
          <p:cNvSpPr txBox="1">
            <a:spLocks noChangeArrowheads="1"/>
          </p:cNvSpPr>
          <p:nvPr/>
        </p:nvSpPr>
        <p:spPr bwMode="gray">
          <a:xfrm>
            <a:off x="1318738" y="4800244"/>
            <a:ext cx="6052939" cy="430887"/>
          </a:xfrm>
          <a:prstGeom prst="rect">
            <a:avLst/>
          </a:prstGeom>
          <a:noFill/>
          <a:ln w="9525" algn="ctr">
            <a:noFill/>
            <a:miter lim="800000"/>
            <a:headEnd/>
            <a:tailEnd/>
          </a:ln>
        </p:spPr>
        <p:txBody>
          <a:bodyPr wrap="none" lIns="0" tIns="0" rIns="0" bIns="0" anchor="b">
            <a:spAutoFit/>
          </a:bodyPr>
          <a:lstStyle/>
          <a:p>
            <a:pPr defTabSz="783648" eaLnBrk="0" fontAlgn="base" hangingPunct="0">
              <a:spcBef>
                <a:spcPct val="0"/>
              </a:spcBef>
              <a:spcAft>
                <a:spcPct val="0"/>
              </a:spcAft>
            </a:pPr>
            <a:r>
              <a:rPr lang="en-GB" sz="900" dirty="0" smtClean="0">
                <a:solidFill>
                  <a:srgbClr val="E5EBEF"/>
                </a:solidFill>
                <a:ea typeface="Arial Unicode MS" pitchFamily="34" charset="-128"/>
                <a:cs typeface="Arial Unicode MS" pitchFamily="34" charset="-128"/>
              </a:rPr>
              <a:t>D = </a:t>
            </a:r>
            <a:r>
              <a:rPr lang="en-GB" sz="900" dirty="0" err="1" smtClean="0">
                <a:solidFill>
                  <a:srgbClr val="E5EBEF"/>
                </a:solidFill>
                <a:ea typeface="Arial Unicode MS" pitchFamily="34" charset="-128"/>
                <a:cs typeface="Arial Unicode MS" pitchFamily="34" charset="-128"/>
              </a:rPr>
              <a:t>dabigatran</a:t>
            </a:r>
            <a:r>
              <a:rPr lang="en-GB" sz="900" dirty="0" smtClean="0">
                <a:solidFill>
                  <a:srgbClr val="E5EBEF"/>
                </a:solidFill>
                <a:ea typeface="Arial Unicode MS" pitchFamily="34" charset="-128"/>
                <a:cs typeface="Arial Unicode MS" pitchFamily="34" charset="-128"/>
              </a:rPr>
              <a:t>; </a:t>
            </a:r>
            <a:r>
              <a:rPr lang="de-DE" sz="900" dirty="0" smtClean="0">
                <a:solidFill>
                  <a:srgbClr val="D6DEE4"/>
                </a:solidFill>
                <a:ea typeface="Arial Unicode MS" pitchFamily="34" charset="-128"/>
                <a:cs typeface="Arial Unicode MS" pitchFamily="34" charset="-128"/>
              </a:rPr>
              <a:t>RR = relative risk; RRR = relative risk reduction.</a:t>
            </a:r>
          </a:p>
          <a:p>
            <a:pPr defTabSz="783648" eaLnBrk="0" fontAlgn="base" hangingPunct="0">
              <a:spcBef>
                <a:spcPct val="0"/>
              </a:spcBef>
              <a:spcAft>
                <a:spcPct val="0"/>
              </a:spcAft>
            </a:pPr>
            <a:r>
              <a:rPr lang="en-GB" sz="900" dirty="0" err="1" smtClean="0">
                <a:solidFill>
                  <a:srgbClr val="D6DEE4"/>
                </a:solidFill>
                <a:ea typeface="Arial Unicode MS" pitchFamily="34" charset="-128"/>
                <a:cs typeface="Arial Unicode MS" pitchFamily="34" charset="-128"/>
              </a:rPr>
              <a:t>Dabigatran</a:t>
            </a:r>
            <a:r>
              <a:rPr lang="en-GB" sz="900" dirty="0" smtClean="0">
                <a:solidFill>
                  <a:srgbClr val="D6DEE4"/>
                </a:solidFill>
                <a:ea typeface="Arial Unicode MS" pitchFamily="34" charset="-128"/>
                <a:cs typeface="Arial Unicode MS" pitchFamily="34" charset="-128"/>
              </a:rPr>
              <a:t> </a:t>
            </a:r>
            <a:r>
              <a:rPr lang="en-GB" sz="900" dirty="0" err="1" smtClean="0">
                <a:solidFill>
                  <a:srgbClr val="D6DEE4"/>
                </a:solidFill>
                <a:ea typeface="Arial Unicode MS" pitchFamily="34" charset="-128"/>
                <a:cs typeface="Arial Unicode MS" pitchFamily="34" charset="-128"/>
              </a:rPr>
              <a:t>etexilate</a:t>
            </a:r>
            <a:r>
              <a:rPr lang="en-GB" sz="900" dirty="0" smtClean="0">
                <a:solidFill>
                  <a:srgbClr val="D6DEE4"/>
                </a:solidFill>
                <a:ea typeface="Arial Unicode MS" pitchFamily="34" charset="-128"/>
                <a:cs typeface="Arial Unicode MS" pitchFamily="34" charset="-128"/>
              </a:rPr>
              <a:t> is not approved for clinical use in stroke prevention in </a:t>
            </a:r>
            <a:r>
              <a:rPr lang="en-GB" sz="900" dirty="0" err="1" smtClean="0">
                <a:solidFill>
                  <a:srgbClr val="D6DEE4"/>
                </a:solidFill>
                <a:ea typeface="Arial Unicode MS" pitchFamily="34" charset="-128"/>
                <a:cs typeface="Arial Unicode MS" pitchFamily="34" charset="-128"/>
              </a:rPr>
              <a:t>atrial</a:t>
            </a:r>
            <a:r>
              <a:rPr lang="en-GB" sz="900" dirty="0" smtClean="0">
                <a:solidFill>
                  <a:srgbClr val="D6DEE4"/>
                </a:solidFill>
                <a:ea typeface="Arial Unicode MS" pitchFamily="34" charset="-128"/>
                <a:cs typeface="Arial Unicode MS" pitchFamily="34" charset="-128"/>
              </a:rPr>
              <a:t> fibrillation outside the US and Canada.</a:t>
            </a:r>
          </a:p>
          <a:p>
            <a:pPr defTabSz="783648" eaLnBrk="0" fontAlgn="base" hangingPunct="0">
              <a:spcBef>
                <a:spcPct val="0"/>
              </a:spcBef>
              <a:spcAft>
                <a:spcPct val="0"/>
              </a:spcAft>
            </a:pPr>
            <a:r>
              <a:rPr lang="de-DE" sz="900" dirty="0" smtClean="0">
                <a:solidFill>
                  <a:srgbClr val="D6DEE4"/>
                </a:solidFill>
                <a:ea typeface="Arial Unicode MS" pitchFamily="34" charset="-128"/>
                <a:cs typeface="Arial Unicode MS" pitchFamily="34" charset="-128"/>
              </a:rPr>
              <a:t>Connolly SJ, et al. </a:t>
            </a:r>
            <a:r>
              <a:rPr lang="de-DE" sz="900" i="1" dirty="0" smtClean="0">
                <a:solidFill>
                  <a:srgbClr val="D6DEE4"/>
                </a:solidFill>
                <a:ea typeface="Arial Unicode MS" pitchFamily="34" charset="-128"/>
                <a:cs typeface="Arial Unicode MS" pitchFamily="34" charset="-128"/>
              </a:rPr>
              <a:t>N Engl J Med </a:t>
            </a:r>
            <a:r>
              <a:rPr lang="de-DE" sz="900" dirty="0" smtClean="0">
                <a:solidFill>
                  <a:srgbClr val="D6DEE4"/>
                </a:solidFill>
                <a:ea typeface="Arial Unicode MS" pitchFamily="34" charset="-128"/>
                <a:cs typeface="Arial Unicode MS" pitchFamily="34" charset="-128"/>
              </a:rPr>
              <a:t>2010;363:1875-1876.</a:t>
            </a:r>
          </a:p>
        </p:txBody>
      </p:sp>
      <p:sp>
        <p:nvSpPr>
          <p:cNvPr id="48158" name="Text Box 7"/>
          <p:cNvSpPr txBox="1">
            <a:spLocks noChangeArrowheads="1"/>
          </p:cNvSpPr>
          <p:nvPr/>
        </p:nvSpPr>
        <p:spPr bwMode="gray">
          <a:xfrm>
            <a:off x="674175" y="4481832"/>
            <a:ext cx="688854" cy="233020"/>
          </a:xfrm>
          <a:prstGeom prst="rect">
            <a:avLst/>
          </a:prstGeom>
          <a:noFill/>
          <a:ln w="9525">
            <a:noFill/>
            <a:miter lim="800000"/>
            <a:headEnd/>
            <a:tailEnd/>
          </a:ln>
        </p:spPr>
        <p:txBody>
          <a:bodyPr wrap="none" lIns="78365" tIns="39183" rIns="78365" bIns="39183">
            <a:spAutoFit/>
          </a:bodyPr>
          <a:lstStyle/>
          <a:p>
            <a:pPr algn="r" defTabSz="783648" eaLnBrk="0" fontAlgn="base" hangingPunct="0">
              <a:spcBef>
                <a:spcPct val="50000"/>
              </a:spcBef>
              <a:spcAft>
                <a:spcPct val="0"/>
              </a:spcAft>
            </a:pPr>
            <a:r>
              <a:rPr lang="de-DE" sz="1000" dirty="0" smtClean="0">
                <a:solidFill>
                  <a:srgbClr val="042341"/>
                </a:solidFill>
                <a:ea typeface="Arial Unicode MS" pitchFamily="34" charset="-128"/>
                <a:cs typeface="Arial Unicode MS" pitchFamily="34" charset="-128"/>
              </a:rPr>
              <a:t>Events/n: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10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1000"/>
                                        <p:tgtEl>
                                          <p:spTgt spid="10"/>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1000"/>
                                        <p:tgtEl>
                                          <p:spTgt spid="3"/>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30418"/>
                                        </p:tgtEl>
                                        <p:attrNameLst>
                                          <p:attrName>style.visibility</p:attrName>
                                        </p:attrNameLst>
                                      </p:cBhvr>
                                      <p:to>
                                        <p:strVal val="visible"/>
                                      </p:to>
                                    </p:set>
                                    <p:animEffect transition="in" filter="fade">
                                      <p:cBhvr>
                                        <p:cTn id="20" dur="500"/>
                                        <p:tgtEl>
                                          <p:spTgt spid="230418"/>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1000"/>
                                        <p:tgtEl>
                                          <p:spTgt spid="4"/>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230408"/>
                                        </p:tgtEl>
                                        <p:attrNameLst>
                                          <p:attrName>style.visibility</p:attrName>
                                        </p:attrNameLst>
                                      </p:cBhvr>
                                      <p:to>
                                        <p:strVal val="visible"/>
                                      </p:to>
                                    </p:set>
                                    <p:animEffect transition="in" filter="fade">
                                      <p:cBhvr>
                                        <p:cTn id="27" dur="500"/>
                                        <p:tgtEl>
                                          <p:spTgt spid="23040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0416"/>
                                        </p:tgtEl>
                                        <p:attrNameLst>
                                          <p:attrName>style.visibility</p:attrName>
                                        </p:attrNameLst>
                                      </p:cBhvr>
                                      <p:to>
                                        <p:strVal val="visible"/>
                                      </p:to>
                                    </p:set>
                                    <p:animEffect transition="in" filter="fade">
                                      <p:cBhvr>
                                        <p:cTn id="31" dur="1000"/>
                                        <p:tgtEl>
                                          <p:spTgt spid="2304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8" grpId="0"/>
      <p:bldP spid="230408" grpId="0"/>
      <p:bldP spid="23041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bwMode="gray">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4034" name="AutoShape 2"/>
          <p:cNvSpPr>
            <a:spLocks noChangeArrowheads="1"/>
          </p:cNvSpPr>
          <p:nvPr/>
        </p:nvSpPr>
        <p:spPr bwMode="gray">
          <a:xfrm>
            <a:off x="485775" y="842010"/>
            <a:ext cx="7452360" cy="3916680"/>
          </a:xfrm>
          <a:prstGeom prst="roundRect">
            <a:avLst>
              <a:gd name="adj" fmla="val 1671"/>
            </a:avLst>
          </a:prstGeom>
          <a:solidFill>
            <a:schemeClr val="tx1"/>
          </a:solidFill>
          <a:ln w="9525" algn="ctr">
            <a:noFill/>
            <a:round/>
            <a:headEnd/>
            <a:tailEnd/>
          </a:ln>
        </p:spPr>
        <p:txBody>
          <a:bodyPr lIns="78365" tIns="39183" rIns="78365" bIns="39183" anchor="ctr"/>
          <a:lstStyle/>
          <a:p>
            <a:pPr defTabSz="783648" eaLnBrk="0" fontAlgn="base" hangingPunct="0">
              <a:spcBef>
                <a:spcPct val="0"/>
              </a:spcBef>
              <a:spcAft>
                <a:spcPct val="0"/>
              </a:spcAft>
            </a:pPr>
            <a:endParaRPr lang="en-GB" dirty="0" smtClean="0">
              <a:solidFill>
                <a:srgbClr val="042341"/>
              </a:solidFill>
              <a:ea typeface="Arial Unicode MS" pitchFamily="34" charset="-128"/>
              <a:cs typeface="Arial Unicode MS" pitchFamily="34" charset="-128"/>
            </a:endParaRPr>
          </a:p>
        </p:txBody>
      </p:sp>
      <p:sp>
        <p:nvSpPr>
          <p:cNvPr id="44035" name="Rectangle 84"/>
          <p:cNvSpPr>
            <a:spLocks noGrp="1" noChangeArrowheads="1"/>
          </p:cNvSpPr>
          <p:nvPr>
            <p:ph type="title" idx="4294967295"/>
          </p:nvPr>
        </p:nvSpPr>
        <p:spPr bwMode="gray"/>
        <p:txBody>
          <a:bodyPr/>
          <a:lstStyle/>
          <a:p>
            <a:r>
              <a:rPr lang="en-GB" smtClean="0">
                <a:latin typeface="Arial" pitchFamily="34" charset="0"/>
              </a:rPr>
              <a:t>RE-LY</a:t>
            </a:r>
            <a:r>
              <a:rPr lang="en-US" baseline="30000" smtClean="0">
                <a:latin typeface="Arial" pitchFamily="34" charset="0"/>
              </a:rPr>
              <a:t>®</a:t>
            </a:r>
            <a:r>
              <a:rPr lang="en-US" smtClean="0">
                <a:latin typeface="Arial" pitchFamily="34" charset="0"/>
              </a:rPr>
              <a:t> </a:t>
            </a:r>
            <a:r>
              <a:rPr lang="de-DE" smtClean="0">
                <a:latin typeface="Arial" pitchFamily="34" charset="0"/>
              </a:rPr>
              <a:t>IN PERSPECTIVE</a:t>
            </a:r>
            <a:br>
              <a:rPr lang="de-DE" smtClean="0">
                <a:latin typeface="Arial" pitchFamily="34" charset="0"/>
              </a:rPr>
            </a:br>
            <a:endParaRPr lang="de-DE" smtClean="0">
              <a:latin typeface="Arial" pitchFamily="34" charset="0"/>
            </a:endParaRPr>
          </a:p>
        </p:txBody>
      </p:sp>
      <p:sp>
        <p:nvSpPr>
          <p:cNvPr id="44036" name="Text Box 64"/>
          <p:cNvSpPr txBox="1">
            <a:spLocks noChangeArrowheads="1"/>
          </p:cNvSpPr>
          <p:nvPr/>
        </p:nvSpPr>
        <p:spPr bwMode="gray">
          <a:xfrm>
            <a:off x="1318737" y="4980940"/>
            <a:ext cx="6609398" cy="243840"/>
          </a:xfrm>
          <a:prstGeom prst="rect">
            <a:avLst/>
          </a:prstGeom>
          <a:noFill/>
          <a:ln w="9525" algn="ctr">
            <a:noFill/>
            <a:miter lim="800000"/>
            <a:headEnd/>
            <a:tailEnd/>
          </a:ln>
        </p:spPr>
        <p:txBody>
          <a:bodyPr lIns="0" tIns="0" rIns="0" bIns="0" anchor="b"/>
          <a:lstStyle/>
          <a:p>
            <a:pPr defTabSz="783648" fontAlgn="base">
              <a:spcBef>
                <a:spcPct val="0"/>
              </a:spcBef>
              <a:spcAft>
                <a:spcPct val="0"/>
              </a:spcAft>
            </a:pPr>
            <a:r>
              <a:rPr lang="en-GB" sz="900" dirty="0" smtClean="0">
                <a:solidFill>
                  <a:srgbClr val="D6DEE4"/>
                </a:solidFill>
                <a:ea typeface="Arial Unicode MS" pitchFamily="34" charset="-128"/>
                <a:cs typeface="Arial Unicode MS" pitchFamily="34" charset="-128"/>
              </a:rPr>
              <a:t>ASA = acetylsalicylic acid.</a:t>
            </a:r>
          </a:p>
          <a:p>
            <a:pPr defTabSz="783648" fontAlgn="base">
              <a:spcBef>
                <a:spcPct val="0"/>
              </a:spcBef>
              <a:spcAft>
                <a:spcPct val="0"/>
              </a:spcAft>
            </a:pPr>
            <a:r>
              <a:rPr lang="en-GB" sz="900" dirty="0" err="1" smtClean="0">
                <a:solidFill>
                  <a:srgbClr val="D6DEE4"/>
                </a:solidFill>
                <a:ea typeface="Arial Unicode MS" pitchFamily="34" charset="-128"/>
                <a:cs typeface="Arial Unicode MS" pitchFamily="34" charset="-128"/>
              </a:rPr>
              <a:t>Dabigatran</a:t>
            </a:r>
            <a:r>
              <a:rPr lang="en-GB" sz="900" dirty="0" smtClean="0">
                <a:solidFill>
                  <a:srgbClr val="D6DEE4"/>
                </a:solidFill>
                <a:ea typeface="Arial Unicode MS" pitchFamily="34" charset="-128"/>
                <a:cs typeface="Arial Unicode MS" pitchFamily="34" charset="-128"/>
              </a:rPr>
              <a:t> </a:t>
            </a:r>
            <a:r>
              <a:rPr lang="en-GB" sz="900" dirty="0" err="1" smtClean="0">
                <a:solidFill>
                  <a:srgbClr val="D6DEE4"/>
                </a:solidFill>
                <a:ea typeface="Arial Unicode MS" pitchFamily="34" charset="-128"/>
                <a:cs typeface="Arial Unicode MS" pitchFamily="34" charset="-128"/>
              </a:rPr>
              <a:t>etexilate</a:t>
            </a:r>
            <a:r>
              <a:rPr lang="en-GB" sz="900" dirty="0" smtClean="0">
                <a:solidFill>
                  <a:srgbClr val="D6DEE4"/>
                </a:solidFill>
                <a:ea typeface="Arial Unicode MS" pitchFamily="34" charset="-128"/>
                <a:cs typeface="Arial Unicode MS" pitchFamily="34" charset="-128"/>
              </a:rPr>
              <a:t> is not approved for clinical use in stroke prevention in </a:t>
            </a:r>
            <a:r>
              <a:rPr lang="en-GB" sz="900" dirty="0" err="1" smtClean="0">
                <a:solidFill>
                  <a:srgbClr val="D6DEE4"/>
                </a:solidFill>
                <a:ea typeface="Arial Unicode MS" pitchFamily="34" charset="-128"/>
                <a:cs typeface="Arial Unicode MS" pitchFamily="34" charset="-128"/>
              </a:rPr>
              <a:t>atrial</a:t>
            </a:r>
            <a:r>
              <a:rPr lang="en-GB" sz="900" dirty="0" smtClean="0">
                <a:solidFill>
                  <a:srgbClr val="D6DEE4"/>
                </a:solidFill>
                <a:ea typeface="Arial Unicode MS" pitchFamily="34" charset="-128"/>
                <a:cs typeface="Arial Unicode MS" pitchFamily="34" charset="-128"/>
              </a:rPr>
              <a:t> fibrillation outside the US and Canada.</a:t>
            </a:r>
          </a:p>
          <a:p>
            <a:pPr defTabSz="783648" fontAlgn="base">
              <a:spcBef>
                <a:spcPct val="0"/>
              </a:spcBef>
              <a:spcAft>
                <a:spcPct val="0"/>
              </a:spcAft>
            </a:pPr>
            <a:r>
              <a:rPr lang="en-GB" sz="900" dirty="0" err="1" smtClean="0">
                <a:solidFill>
                  <a:srgbClr val="D6DEE4"/>
                </a:solidFill>
                <a:ea typeface="Arial Unicode MS" pitchFamily="34" charset="-128"/>
                <a:cs typeface="Arial Unicode MS" pitchFamily="34" charset="-128"/>
              </a:rPr>
              <a:t>Camm</a:t>
            </a:r>
            <a:r>
              <a:rPr lang="en-GB" sz="900" dirty="0" smtClean="0">
                <a:solidFill>
                  <a:srgbClr val="D6DEE4"/>
                </a:solidFill>
                <a:ea typeface="Arial Unicode MS" pitchFamily="34" charset="-128"/>
                <a:cs typeface="Arial Unicode MS" pitchFamily="34" charset="-128"/>
              </a:rPr>
              <a:t> J. Oral presentation at ESC on 30 Aug 2009   http://www.escardio.org/congresses/esc-2009/webcasts/pages/sunday.aspx</a:t>
            </a:r>
          </a:p>
        </p:txBody>
      </p:sp>
      <p:sp>
        <p:nvSpPr>
          <p:cNvPr id="44037" name="Line 112"/>
          <p:cNvSpPr>
            <a:spLocks noChangeShapeType="1"/>
          </p:cNvSpPr>
          <p:nvPr/>
        </p:nvSpPr>
        <p:spPr bwMode="gray">
          <a:xfrm>
            <a:off x="624364" y="3971290"/>
            <a:ext cx="7119461" cy="0"/>
          </a:xfrm>
          <a:prstGeom prst="line">
            <a:avLst/>
          </a:prstGeom>
          <a:noFill/>
          <a:ln w="12700">
            <a:solidFill>
              <a:schemeClr val="hlink"/>
            </a:solidFill>
            <a:round/>
            <a:headEnd/>
            <a:tailEnd/>
          </a:ln>
        </p:spPr>
        <p:txBody>
          <a:bodyPr wrap="none" lIns="78365" tIns="39183" rIns="78365" bIns="39183">
            <a:spAutoFit/>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38" name="Text Box 4"/>
          <p:cNvSpPr txBox="1">
            <a:spLocks noChangeArrowheads="1"/>
          </p:cNvSpPr>
          <p:nvPr/>
        </p:nvSpPr>
        <p:spPr bwMode="gray">
          <a:xfrm>
            <a:off x="3927112" y="1090304"/>
            <a:ext cx="3637214" cy="392415"/>
          </a:xfrm>
          <a:prstGeom prst="rect">
            <a:avLst/>
          </a:prstGeom>
          <a:noFill/>
          <a:ln w="9525" algn="ctr">
            <a:noFill/>
            <a:miter lim="800000"/>
            <a:headEnd/>
            <a:tailEnd/>
          </a:ln>
        </p:spPr>
        <p:txBody>
          <a:bodyPr wrap="none" lIns="0" tIns="0" rIns="0" bIns="0" anchor="ctr">
            <a:spAutoFit/>
          </a:bodyPr>
          <a:lstStyle/>
          <a:p>
            <a:pPr algn="ctr" defTabSz="783648" eaLnBrk="0" fontAlgn="base" hangingPunct="0">
              <a:lnSpc>
                <a:spcPct val="85000"/>
              </a:lnSpc>
              <a:spcBef>
                <a:spcPct val="0"/>
              </a:spcBef>
              <a:spcAft>
                <a:spcPct val="0"/>
              </a:spcAft>
            </a:pPr>
            <a:r>
              <a:rPr lang="en-GB" b="1" dirty="0" smtClean="0">
                <a:solidFill>
                  <a:srgbClr val="00428A"/>
                </a:solidFill>
                <a:ea typeface="Arial Unicode MS" pitchFamily="34" charset="-128"/>
                <a:cs typeface="Arial Unicode MS" pitchFamily="34" charset="-128"/>
              </a:rPr>
              <a:t>Meta-analysis of </a:t>
            </a:r>
            <a:br>
              <a:rPr lang="en-GB" b="1" dirty="0" smtClean="0">
                <a:solidFill>
                  <a:srgbClr val="00428A"/>
                </a:solidFill>
                <a:ea typeface="Arial Unicode MS" pitchFamily="34" charset="-128"/>
                <a:cs typeface="Arial Unicode MS" pitchFamily="34" charset="-128"/>
              </a:rPr>
            </a:br>
            <a:r>
              <a:rPr lang="en-GB" b="1" dirty="0" err="1" smtClean="0">
                <a:solidFill>
                  <a:srgbClr val="00428A"/>
                </a:solidFill>
                <a:ea typeface="Arial Unicode MS" pitchFamily="34" charset="-128"/>
                <a:cs typeface="Arial Unicode MS" pitchFamily="34" charset="-128"/>
              </a:rPr>
              <a:t>ischaemic</a:t>
            </a:r>
            <a:r>
              <a:rPr lang="en-GB" b="1" dirty="0" smtClean="0">
                <a:solidFill>
                  <a:srgbClr val="00428A"/>
                </a:solidFill>
                <a:ea typeface="Arial Unicode MS" pitchFamily="34" charset="-128"/>
                <a:cs typeface="Arial Unicode MS" pitchFamily="34" charset="-128"/>
              </a:rPr>
              <a:t> stroke or systemic embolism</a:t>
            </a:r>
            <a:endParaRPr lang="en-US" b="1" dirty="0" smtClean="0">
              <a:solidFill>
                <a:srgbClr val="00428A"/>
              </a:solidFill>
              <a:ea typeface="Arial Unicode MS" pitchFamily="34" charset="-128"/>
              <a:cs typeface="Arial Unicode MS" pitchFamily="34" charset="-128"/>
            </a:endParaRPr>
          </a:p>
        </p:txBody>
      </p:sp>
      <p:sp>
        <p:nvSpPr>
          <p:cNvPr id="44039" name="Text Box 24"/>
          <p:cNvSpPr txBox="1">
            <a:spLocks noChangeArrowheads="1"/>
          </p:cNvSpPr>
          <p:nvPr/>
        </p:nvSpPr>
        <p:spPr bwMode="gray">
          <a:xfrm>
            <a:off x="3990106" y="4334597"/>
            <a:ext cx="1239121" cy="166199"/>
          </a:xfrm>
          <a:prstGeom prst="rect">
            <a:avLst/>
          </a:prstGeom>
          <a:noFill/>
          <a:ln w="9525" algn="ctr">
            <a:noFill/>
            <a:miter lim="800000"/>
            <a:headEnd/>
            <a:tailEnd/>
          </a:ln>
        </p:spPr>
        <p:txBody>
          <a:bodyPr wrap="none" lIns="0" tIns="0" rIns="0" bIns="0" anchor="ctr">
            <a:spAutoFit/>
          </a:bodyPr>
          <a:lstStyle/>
          <a:p>
            <a:pPr algn="r" defTabSz="783648" eaLnBrk="0" fontAlgn="base" hangingPunct="0">
              <a:lnSpc>
                <a:spcPct val="90000"/>
              </a:lnSpc>
              <a:spcBef>
                <a:spcPct val="0"/>
              </a:spcBef>
              <a:spcAft>
                <a:spcPct val="0"/>
              </a:spcAft>
            </a:pPr>
            <a:r>
              <a:rPr lang="en-GB" sz="1200" b="1" dirty="0" smtClean="0">
                <a:solidFill>
                  <a:srgbClr val="00428A"/>
                </a:solidFill>
                <a:ea typeface="Arial Unicode MS" pitchFamily="34" charset="-128"/>
                <a:cs typeface="Arial Unicode MS" pitchFamily="34" charset="-128"/>
              </a:rPr>
              <a:t>Favours </a:t>
            </a:r>
            <a:r>
              <a:rPr lang="en-GB" sz="1200" b="1" dirty="0" err="1" smtClean="0">
                <a:solidFill>
                  <a:srgbClr val="00428A"/>
                </a:solidFill>
                <a:ea typeface="Arial Unicode MS" pitchFamily="34" charset="-128"/>
                <a:cs typeface="Arial Unicode MS" pitchFamily="34" charset="-128"/>
              </a:rPr>
              <a:t>warfarin</a:t>
            </a:r>
            <a:endParaRPr lang="en-US" sz="1200" b="1" dirty="0" smtClean="0">
              <a:solidFill>
                <a:srgbClr val="00428A"/>
              </a:solidFill>
              <a:ea typeface="Arial Unicode MS" pitchFamily="34" charset="-128"/>
              <a:cs typeface="Arial Unicode MS" pitchFamily="34" charset="-128"/>
            </a:endParaRPr>
          </a:p>
        </p:txBody>
      </p:sp>
      <p:sp>
        <p:nvSpPr>
          <p:cNvPr id="44040" name="Text Box 25"/>
          <p:cNvSpPr txBox="1">
            <a:spLocks noChangeArrowheads="1"/>
          </p:cNvSpPr>
          <p:nvPr/>
        </p:nvSpPr>
        <p:spPr bwMode="gray">
          <a:xfrm>
            <a:off x="5947138" y="4334597"/>
            <a:ext cx="1768112" cy="166199"/>
          </a:xfrm>
          <a:prstGeom prst="rect">
            <a:avLst/>
          </a:prstGeom>
          <a:noFill/>
          <a:ln w="9525" algn="ctr">
            <a:noFill/>
            <a:miter lim="800000"/>
            <a:headEnd/>
            <a:tailEnd/>
          </a:ln>
        </p:spPr>
        <p:txBody>
          <a:bodyPr wrap="none" lIns="0" tIns="0" rIns="0" bIns="0" anchor="ctr">
            <a:spAutoFit/>
          </a:bodyPr>
          <a:lstStyle/>
          <a:p>
            <a:pPr algn="r" defTabSz="783648" eaLnBrk="0" fontAlgn="base" hangingPunct="0">
              <a:lnSpc>
                <a:spcPct val="90000"/>
              </a:lnSpc>
              <a:spcBef>
                <a:spcPct val="0"/>
              </a:spcBef>
              <a:spcAft>
                <a:spcPct val="0"/>
              </a:spcAft>
            </a:pPr>
            <a:r>
              <a:rPr lang="en-GB" sz="1200" b="1" dirty="0" smtClean="0">
                <a:solidFill>
                  <a:srgbClr val="00428A"/>
                </a:solidFill>
                <a:ea typeface="Arial Unicode MS" pitchFamily="34" charset="-128"/>
                <a:cs typeface="Arial Unicode MS" pitchFamily="34" charset="-128"/>
              </a:rPr>
              <a:t>Favours other treatment</a:t>
            </a:r>
            <a:endParaRPr lang="en-US" sz="1200" b="1" dirty="0" smtClean="0">
              <a:solidFill>
                <a:srgbClr val="00428A"/>
              </a:solidFill>
              <a:ea typeface="Arial Unicode MS" pitchFamily="34" charset="-128"/>
              <a:cs typeface="Arial Unicode MS" pitchFamily="34" charset="-128"/>
            </a:endParaRPr>
          </a:p>
        </p:txBody>
      </p:sp>
      <p:sp>
        <p:nvSpPr>
          <p:cNvPr id="44041" name="Rectangle 119"/>
          <p:cNvSpPr>
            <a:spLocks noChangeArrowheads="1"/>
          </p:cNvSpPr>
          <p:nvPr/>
        </p:nvSpPr>
        <p:spPr bwMode="gray">
          <a:xfrm>
            <a:off x="3874770" y="1563370"/>
            <a:ext cx="3693319" cy="2407920"/>
          </a:xfrm>
          <a:prstGeom prst="rect">
            <a:avLst/>
          </a:prstGeom>
          <a:solidFill>
            <a:srgbClr val="E7F6FF"/>
          </a:solidFill>
          <a:ln w="9525" algn="ctr">
            <a:noFill/>
            <a:miter lim="800000"/>
            <a:headEnd/>
            <a:tailEnd/>
          </a:ln>
        </p:spPr>
        <p:txBody>
          <a:bodyPr lIns="78365" tIns="39183" rIns="78365" bIns="39183" anchor="ctr"/>
          <a:lstStyle/>
          <a:p>
            <a:pPr defTabSz="783648" eaLnBrk="0" fontAlgn="base" hangingPunct="0">
              <a:spcBef>
                <a:spcPct val="0"/>
              </a:spcBef>
              <a:spcAft>
                <a:spcPct val="0"/>
              </a:spcAft>
            </a:pPr>
            <a:endParaRPr lang="en-GB" sz="1200" dirty="0" smtClean="0">
              <a:solidFill>
                <a:srgbClr val="00428A"/>
              </a:solidFill>
              <a:ea typeface="Arial Unicode MS" pitchFamily="34" charset="-128"/>
              <a:cs typeface="Arial Unicode MS" pitchFamily="34" charset="-128"/>
            </a:endParaRPr>
          </a:p>
        </p:txBody>
      </p:sp>
      <p:sp>
        <p:nvSpPr>
          <p:cNvPr id="44042" name="Text Box 16"/>
          <p:cNvSpPr txBox="1">
            <a:spLocks noChangeArrowheads="1"/>
          </p:cNvSpPr>
          <p:nvPr/>
        </p:nvSpPr>
        <p:spPr bwMode="gray">
          <a:xfrm>
            <a:off x="3821784" y="4073045"/>
            <a:ext cx="107402" cy="230832"/>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0"/>
              </a:spcBef>
              <a:spcAft>
                <a:spcPct val="0"/>
              </a:spcAft>
            </a:pPr>
            <a:r>
              <a:rPr lang="en-GB" dirty="0" smtClean="0">
                <a:solidFill>
                  <a:srgbClr val="042341"/>
                </a:solidFill>
                <a:ea typeface="Arial Unicode MS" pitchFamily="34" charset="-128"/>
                <a:cs typeface="Arial Unicode MS" pitchFamily="34" charset="-128"/>
              </a:rPr>
              <a:t>0</a:t>
            </a:r>
            <a:endParaRPr lang="en-US" dirty="0" smtClean="0">
              <a:solidFill>
                <a:srgbClr val="042341"/>
              </a:solidFill>
              <a:ea typeface="Arial Unicode MS" pitchFamily="34" charset="-128"/>
              <a:cs typeface="Arial Unicode MS" pitchFamily="34" charset="-128"/>
            </a:endParaRPr>
          </a:p>
        </p:txBody>
      </p:sp>
      <p:sp>
        <p:nvSpPr>
          <p:cNvPr id="44043" name="Text Box 17"/>
          <p:cNvSpPr txBox="1">
            <a:spLocks noChangeArrowheads="1"/>
          </p:cNvSpPr>
          <p:nvPr/>
        </p:nvSpPr>
        <p:spPr bwMode="gray">
          <a:xfrm>
            <a:off x="4277415" y="4073045"/>
            <a:ext cx="267702" cy="230832"/>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0"/>
              </a:spcBef>
              <a:spcAft>
                <a:spcPct val="0"/>
              </a:spcAft>
            </a:pPr>
            <a:r>
              <a:rPr lang="en-GB" dirty="0" smtClean="0">
                <a:solidFill>
                  <a:srgbClr val="042341"/>
                </a:solidFill>
                <a:ea typeface="Arial Unicode MS" pitchFamily="34" charset="-128"/>
                <a:cs typeface="Arial Unicode MS" pitchFamily="34" charset="-128"/>
              </a:rPr>
              <a:t>0.3</a:t>
            </a:r>
            <a:endParaRPr lang="en-US" dirty="0" smtClean="0">
              <a:solidFill>
                <a:srgbClr val="042341"/>
              </a:solidFill>
              <a:ea typeface="Arial Unicode MS" pitchFamily="34" charset="-128"/>
              <a:cs typeface="Arial Unicode MS" pitchFamily="34" charset="-128"/>
            </a:endParaRPr>
          </a:p>
        </p:txBody>
      </p:sp>
      <p:sp>
        <p:nvSpPr>
          <p:cNvPr id="44044" name="Text Box 18"/>
          <p:cNvSpPr txBox="1">
            <a:spLocks noChangeArrowheads="1"/>
          </p:cNvSpPr>
          <p:nvPr/>
        </p:nvSpPr>
        <p:spPr bwMode="gray">
          <a:xfrm>
            <a:off x="4801766" y="4073045"/>
            <a:ext cx="267702" cy="230832"/>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0"/>
              </a:spcBef>
              <a:spcAft>
                <a:spcPct val="0"/>
              </a:spcAft>
            </a:pPr>
            <a:r>
              <a:rPr lang="en-GB" dirty="0" smtClean="0">
                <a:solidFill>
                  <a:srgbClr val="042341"/>
                </a:solidFill>
                <a:ea typeface="Arial Unicode MS" pitchFamily="34" charset="-128"/>
                <a:cs typeface="Arial Unicode MS" pitchFamily="34" charset="-128"/>
              </a:rPr>
              <a:t>0.6</a:t>
            </a:r>
            <a:endParaRPr lang="en-US" dirty="0" smtClean="0">
              <a:solidFill>
                <a:srgbClr val="042341"/>
              </a:solidFill>
              <a:ea typeface="Arial Unicode MS" pitchFamily="34" charset="-128"/>
              <a:cs typeface="Arial Unicode MS" pitchFamily="34" charset="-128"/>
            </a:endParaRPr>
          </a:p>
        </p:txBody>
      </p:sp>
      <p:sp>
        <p:nvSpPr>
          <p:cNvPr id="44045" name="Text Box 19"/>
          <p:cNvSpPr txBox="1">
            <a:spLocks noChangeArrowheads="1"/>
          </p:cNvSpPr>
          <p:nvPr/>
        </p:nvSpPr>
        <p:spPr bwMode="gray">
          <a:xfrm>
            <a:off x="5330403" y="4073045"/>
            <a:ext cx="267702" cy="230832"/>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0"/>
              </a:spcBef>
              <a:spcAft>
                <a:spcPct val="0"/>
              </a:spcAft>
            </a:pPr>
            <a:r>
              <a:rPr lang="en-GB" dirty="0" smtClean="0">
                <a:solidFill>
                  <a:srgbClr val="042341"/>
                </a:solidFill>
                <a:ea typeface="Arial Unicode MS" pitchFamily="34" charset="-128"/>
                <a:cs typeface="Arial Unicode MS" pitchFamily="34" charset="-128"/>
              </a:rPr>
              <a:t>0.9</a:t>
            </a:r>
            <a:endParaRPr lang="en-US" dirty="0" smtClean="0">
              <a:solidFill>
                <a:srgbClr val="042341"/>
              </a:solidFill>
              <a:ea typeface="Arial Unicode MS" pitchFamily="34" charset="-128"/>
              <a:cs typeface="Arial Unicode MS" pitchFamily="34" charset="-128"/>
            </a:endParaRPr>
          </a:p>
        </p:txBody>
      </p:sp>
      <p:sp>
        <p:nvSpPr>
          <p:cNvPr id="44046" name="Text Box 20"/>
          <p:cNvSpPr txBox="1">
            <a:spLocks noChangeArrowheads="1"/>
          </p:cNvSpPr>
          <p:nvPr/>
        </p:nvSpPr>
        <p:spPr bwMode="gray">
          <a:xfrm>
            <a:off x="5856183" y="4073045"/>
            <a:ext cx="267702" cy="230832"/>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0"/>
              </a:spcBef>
              <a:spcAft>
                <a:spcPct val="0"/>
              </a:spcAft>
            </a:pPr>
            <a:r>
              <a:rPr lang="en-GB" dirty="0" smtClean="0">
                <a:solidFill>
                  <a:srgbClr val="042341"/>
                </a:solidFill>
                <a:ea typeface="Arial Unicode MS" pitchFamily="34" charset="-128"/>
                <a:cs typeface="Arial Unicode MS" pitchFamily="34" charset="-128"/>
              </a:rPr>
              <a:t>1.2</a:t>
            </a:r>
            <a:endParaRPr lang="en-US" dirty="0" smtClean="0">
              <a:solidFill>
                <a:srgbClr val="042341"/>
              </a:solidFill>
              <a:ea typeface="Arial Unicode MS" pitchFamily="34" charset="-128"/>
              <a:cs typeface="Arial Unicode MS" pitchFamily="34" charset="-128"/>
            </a:endParaRPr>
          </a:p>
        </p:txBody>
      </p:sp>
      <p:sp>
        <p:nvSpPr>
          <p:cNvPr id="44047" name="Text Box 21"/>
          <p:cNvSpPr txBox="1">
            <a:spLocks noChangeArrowheads="1"/>
          </p:cNvSpPr>
          <p:nvPr/>
        </p:nvSpPr>
        <p:spPr bwMode="gray">
          <a:xfrm>
            <a:off x="6384821" y="4073045"/>
            <a:ext cx="267702" cy="230832"/>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0"/>
              </a:spcBef>
              <a:spcAft>
                <a:spcPct val="0"/>
              </a:spcAft>
            </a:pPr>
            <a:r>
              <a:rPr lang="en-GB" dirty="0" smtClean="0">
                <a:solidFill>
                  <a:srgbClr val="042341"/>
                </a:solidFill>
                <a:ea typeface="Arial Unicode MS" pitchFamily="34" charset="-128"/>
                <a:cs typeface="Arial Unicode MS" pitchFamily="34" charset="-128"/>
              </a:rPr>
              <a:t>1.5</a:t>
            </a:r>
            <a:endParaRPr lang="en-US" dirty="0" smtClean="0">
              <a:solidFill>
                <a:srgbClr val="042341"/>
              </a:solidFill>
              <a:ea typeface="Arial Unicode MS" pitchFamily="34" charset="-128"/>
              <a:cs typeface="Arial Unicode MS" pitchFamily="34" charset="-128"/>
            </a:endParaRPr>
          </a:p>
        </p:txBody>
      </p:sp>
      <p:sp>
        <p:nvSpPr>
          <p:cNvPr id="44048" name="Text Box 22"/>
          <p:cNvSpPr txBox="1">
            <a:spLocks noChangeArrowheads="1"/>
          </p:cNvSpPr>
          <p:nvPr/>
        </p:nvSpPr>
        <p:spPr bwMode="gray">
          <a:xfrm>
            <a:off x="6913458" y="4073045"/>
            <a:ext cx="267702" cy="230832"/>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0"/>
              </a:spcBef>
              <a:spcAft>
                <a:spcPct val="0"/>
              </a:spcAft>
            </a:pPr>
            <a:r>
              <a:rPr lang="en-GB" dirty="0" smtClean="0">
                <a:solidFill>
                  <a:srgbClr val="042341"/>
                </a:solidFill>
                <a:ea typeface="Arial Unicode MS" pitchFamily="34" charset="-128"/>
                <a:cs typeface="Arial Unicode MS" pitchFamily="34" charset="-128"/>
              </a:rPr>
              <a:t>1.8</a:t>
            </a:r>
            <a:endParaRPr lang="en-US" dirty="0" smtClean="0">
              <a:solidFill>
                <a:srgbClr val="042341"/>
              </a:solidFill>
              <a:ea typeface="Arial Unicode MS" pitchFamily="34" charset="-128"/>
              <a:cs typeface="Arial Unicode MS" pitchFamily="34" charset="-128"/>
            </a:endParaRPr>
          </a:p>
        </p:txBody>
      </p:sp>
      <p:sp>
        <p:nvSpPr>
          <p:cNvPr id="44049" name="Text Box 23"/>
          <p:cNvSpPr txBox="1">
            <a:spLocks noChangeArrowheads="1"/>
          </p:cNvSpPr>
          <p:nvPr/>
        </p:nvSpPr>
        <p:spPr bwMode="gray">
          <a:xfrm>
            <a:off x="7440668" y="4073045"/>
            <a:ext cx="267702" cy="230832"/>
          </a:xfrm>
          <a:prstGeom prst="rect">
            <a:avLst/>
          </a:prstGeom>
          <a:noFill/>
          <a:ln w="9525" algn="ctr">
            <a:noFill/>
            <a:miter lim="800000"/>
            <a:headEnd/>
            <a:tailEnd/>
          </a:ln>
        </p:spPr>
        <p:txBody>
          <a:bodyPr wrap="none" lIns="0" tIns="0" rIns="0" bIns="0" anchor="ctr">
            <a:spAutoFit/>
          </a:bodyPr>
          <a:lstStyle/>
          <a:p>
            <a:pPr algn="ctr" defTabSz="783648" eaLnBrk="0" fontAlgn="base" hangingPunct="0">
              <a:spcBef>
                <a:spcPct val="0"/>
              </a:spcBef>
              <a:spcAft>
                <a:spcPct val="0"/>
              </a:spcAft>
            </a:pPr>
            <a:r>
              <a:rPr lang="en-GB" dirty="0" smtClean="0">
                <a:solidFill>
                  <a:srgbClr val="042341"/>
                </a:solidFill>
                <a:ea typeface="Arial Unicode MS" pitchFamily="34" charset="-128"/>
                <a:cs typeface="Arial Unicode MS" pitchFamily="34" charset="-128"/>
              </a:rPr>
              <a:t>2.1</a:t>
            </a:r>
            <a:endParaRPr lang="en-US" dirty="0" smtClean="0">
              <a:solidFill>
                <a:srgbClr val="042341"/>
              </a:solidFill>
              <a:ea typeface="Arial Unicode MS" pitchFamily="34" charset="-128"/>
              <a:cs typeface="Arial Unicode MS" pitchFamily="34" charset="-128"/>
            </a:endParaRPr>
          </a:p>
        </p:txBody>
      </p:sp>
      <p:sp>
        <p:nvSpPr>
          <p:cNvPr id="44050" name="Line 44"/>
          <p:cNvSpPr>
            <a:spLocks noChangeShapeType="1"/>
          </p:cNvSpPr>
          <p:nvPr/>
        </p:nvSpPr>
        <p:spPr bwMode="gray">
          <a:xfrm>
            <a:off x="3874770" y="3976371"/>
            <a:ext cx="3703320" cy="1270"/>
          </a:xfrm>
          <a:prstGeom prst="line">
            <a:avLst/>
          </a:prstGeom>
          <a:noFill/>
          <a:ln w="28575">
            <a:solidFill>
              <a:schemeClr val="folHlink"/>
            </a:solidFill>
            <a:round/>
            <a:headEnd/>
            <a:tailEnd/>
          </a:ln>
        </p:spPr>
        <p:txBody>
          <a:bodyPr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51" name="Line 42"/>
          <p:cNvSpPr>
            <a:spLocks noChangeShapeType="1"/>
          </p:cNvSpPr>
          <p:nvPr/>
        </p:nvSpPr>
        <p:spPr bwMode="gray">
          <a:xfrm>
            <a:off x="3874770" y="3910332"/>
            <a:ext cx="1429" cy="139700"/>
          </a:xfrm>
          <a:prstGeom prst="line">
            <a:avLst/>
          </a:prstGeom>
          <a:noFill/>
          <a:ln w="19050">
            <a:solidFill>
              <a:schemeClr val="hlink"/>
            </a:solidFill>
            <a:round/>
            <a:headEnd/>
            <a:tailEnd/>
          </a:ln>
        </p:spPr>
        <p:txBody>
          <a:bodyPr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52" name="Line 42"/>
          <p:cNvSpPr>
            <a:spLocks noChangeShapeType="1"/>
          </p:cNvSpPr>
          <p:nvPr/>
        </p:nvSpPr>
        <p:spPr bwMode="gray">
          <a:xfrm>
            <a:off x="4401981" y="3910332"/>
            <a:ext cx="1428" cy="139700"/>
          </a:xfrm>
          <a:prstGeom prst="line">
            <a:avLst/>
          </a:prstGeom>
          <a:noFill/>
          <a:ln w="19050">
            <a:solidFill>
              <a:schemeClr val="hlink"/>
            </a:solidFill>
            <a:round/>
            <a:headEnd/>
            <a:tailEnd/>
          </a:ln>
        </p:spPr>
        <p:txBody>
          <a:bodyPr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53" name="Line 42"/>
          <p:cNvSpPr>
            <a:spLocks noChangeShapeType="1"/>
          </p:cNvSpPr>
          <p:nvPr/>
        </p:nvSpPr>
        <p:spPr bwMode="gray">
          <a:xfrm>
            <a:off x="4929188" y="3910332"/>
            <a:ext cx="2858" cy="139700"/>
          </a:xfrm>
          <a:prstGeom prst="line">
            <a:avLst/>
          </a:prstGeom>
          <a:noFill/>
          <a:ln w="19050">
            <a:solidFill>
              <a:schemeClr val="hlink"/>
            </a:solidFill>
            <a:round/>
            <a:headEnd/>
            <a:tailEnd/>
          </a:ln>
        </p:spPr>
        <p:txBody>
          <a:bodyPr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54" name="Line 42"/>
          <p:cNvSpPr>
            <a:spLocks noChangeShapeType="1"/>
          </p:cNvSpPr>
          <p:nvPr/>
        </p:nvSpPr>
        <p:spPr bwMode="gray">
          <a:xfrm>
            <a:off x="5459256" y="3910332"/>
            <a:ext cx="1428" cy="139700"/>
          </a:xfrm>
          <a:prstGeom prst="line">
            <a:avLst/>
          </a:prstGeom>
          <a:noFill/>
          <a:ln w="19050">
            <a:solidFill>
              <a:schemeClr val="hlink"/>
            </a:solidFill>
            <a:round/>
            <a:headEnd/>
            <a:tailEnd/>
          </a:ln>
        </p:spPr>
        <p:txBody>
          <a:bodyPr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55" name="Line 42"/>
          <p:cNvSpPr>
            <a:spLocks noChangeShapeType="1"/>
          </p:cNvSpPr>
          <p:nvPr/>
        </p:nvSpPr>
        <p:spPr bwMode="gray">
          <a:xfrm>
            <a:off x="5986464" y="3910332"/>
            <a:ext cx="1429" cy="139700"/>
          </a:xfrm>
          <a:prstGeom prst="line">
            <a:avLst/>
          </a:prstGeom>
          <a:noFill/>
          <a:ln w="19050">
            <a:solidFill>
              <a:schemeClr val="hlink"/>
            </a:solidFill>
            <a:round/>
            <a:headEnd/>
            <a:tailEnd/>
          </a:ln>
        </p:spPr>
        <p:txBody>
          <a:bodyPr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56" name="Line 42"/>
          <p:cNvSpPr>
            <a:spLocks noChangeShapeType="1"/>
          </p:cNvSpPr>
          <p:nvPr/>
        </p:nvSpPr>
        <p:spPr bwMode="gray">
          <a:xfrm>
            <a:off x="6516531" y="3910332"/>
            <a:ext cx="1428" cy="139700"/>
          </a:xfrm>
          <a:prstGeom prst="line">
            <a:avLst/>
          </a:prstGeom>
          <a:noFill/>
          <a:ln w="19050">
            <a:solidFill>
              <a:schemeClr val="hlink"/>
            </a:solidFill>
            <a:round/>
            <a:headEnd/>
            <a:tailEnd/>
          </a:ln>
        </p:spPr>
        <p:txBody>
          <a:bodyPr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57" name="Line 42"/>
          <p:cNvSpPr>
            <a:spLocks noChangeShapeType="1"/>
          </p:cNvSpPr>
          <p:nvPr/>
        </p:nvSpPr>
        <p:spPr bwMode="gray">
          <a:xfrm>
            <a:off x="7043739" y="3910332"/>
            <a:ext cx="1429" cy="139700"/>
          </a:xfrm>
          <a:prstGeom prst="line">
            <a:avLst/>
          </a:prstGeom>
          <a:noFill/>
          <a:ln w="19050">
            <a:solidFill>
              <a:schemeClr val="hlink"/>
            </a:solidFill>
            <a:round/>
            <a:headEnd/>
            <a:tailEnd/>
          </a:ln>
        </p:spPr>
        <p:txBody>
          <a:bodyPr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58" name="Line 42"/>
          <p:cNvSpPr>
            <a:spLocks noChangeShapeType="1"/>
          </p:cNvSpPr>
          <p:nvPr/>
        </p:nvSpPr>
        <p:spPr bwMode="gray">
          <a:xfrm>
            <a:off x="7572375" y="3910332"/>
            <a:ext cx="2858" cy="139700"/>
          </a:xfrm>
          <a:prstGeom prst="line">
            <a:avLst/>
          </a:prstGeom>
          <a:noFill/>
          <a:ln w="19050">
            <a:solidFill>
              <a:schemeClr val="hlink"/>
            </a:solidFill>
            <a:round/>
            <a:headEnd/>
            <a:tailEnd/>
          </a:ln>
        </p:spPr>
        <p:txBody>
          <a:bodyPr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nvGrpSpPr>
          <p:cNvPr id="2" name="Group 107"/>
          <p:cNvGrpSpPr>
            <a:grpSpLocks/>
          </p:cNvGrpSpPr>
          <p:nvPr/>
        </p:nvGrpSpPr>
        <p:grpSpPr bwMode="auto">
          <a:xfrm>
            <a:off x="418625" y="3666501"/>
            <a:ext cx="6817996" cy="208280"/>
            <a:chOff x="293" y="2947"/>
            <a:chExt cx="4772" cy="164"/>
          </a:xfrm>
        </p:grpSpPr>
        <p:sp>
          <p:nvSpPr>
            <p:cNvPr id="44117" name="Rectangle 66"/>
            <p:cNvSpPr>
              <a:spLocks noChangeArrowheads="1"/>
            </p:cNvSpPr>
            <p:nvPr/>
          </p:nvSpPr>
          <p:spPr bwMode="gray">
            <a:xfrm>
              <a:off x="293" y="2947"/>
              <a:ext cx="2261" cy="164"/>
            </a:xfrm>
            <a:prstGeom prst="rect">
              <a:avLst/>
            </a:prstGeom>
            <a:noFill/>
            <a:ln w="9525" algn="ctr">
              <a:noFill/>
              <a:miter lim="800000"/>
              <a:headEnd/>
              <a:tailEnd/>
            </a:ln>
          </p:spPr>
          <p:txBody>
            <a:bodyPr wrap="none" lIns="0" tIns="0" rIns="0" bIns="0" anchor="ctr">
              <a:spAutoFit/>
            </a:bodyPr>
            <a:lstStyle/>
            <a:p>
              <a:pPr algn="r" defTabSz="783648" eaLnBrk="0" fontAlgn="base" hangingPunct="0">
                <a:lnSpc>
                  <a:spcPct val="90000"/>
                </a:lnSpc>
                <a:spcBef>
                  <a:spcPct val="0"/>
                </a:spcBef>
                <a:spcAft>
                  <a:spcPct val="0"/>
                </a:spcAft>
              </a:pPr>
              <a:r>
                <a:rPr lang="en-GB" b="1" dirty="0" err="1" smtClean="0">
                  <a:solidFill>
                    <a:srgbClr val="0084CB"/>
                  </a:solidFill>
                  <a:ea typeface="Arial Unicode MS" pitchFamily="34" charset="-128"/>
                  <a:cs typeface="Arial Unicode MS" pitchFamily="34" charset="-128"/>
                </a:rPr>
                <a:t>Warfarin</a:t>
              </a:r>
              <a:r>
                <a:rPr lang="en-GB" b="1" dirty="0" smtClean="0">
                  <a:solidFill>
                    <a:srgbClr val="0084CB"/>
                  </a:solidFill>
                  <a:ea typeface="Arial Unicode MS" pitchFamily="34" charset="-128"/>
                  <a:cs typeface="Arial Unicode MS" pitchFamily="34" charset="-128"/>
                </a:rPr>
                <a:t> vs. </a:t>
              </a:r>
              <a:r>
                <a:rPr lang="en-GB" b="1" dirty="0" err="1" smtClean="0">
                  <a:solidFill>
                    <a:srgbClr val="0084CB"/>
                  </a:solidFill>
                  <a:ea typeface="Arial Unicode MS" pitchFamily="34" charset="-128"/>
                  <a:cs typeface="Arial Unicode MS" pitchFamily="34" charset="-128"/>
                </a:rPr>
                <a:t>dabigatran</a:t>
              </a:r>
              <a:r>
                <a:rPr lang="en-GB" b="1" dirty="0" smtClean="0">
                  <a:solidFill>
                    <a:srgbClr val="0084CB"/>
                  </a:solidFill>
                  <a:ea typeface="Arial Unicode MS" pitchFamily="34" charset="-128"/>
                  <a:cs typeface="Arial Unicode MS" pitchFamily="34" charset="-128"/>
                </a:rPr>
                <a:t> 150 mg BID</a:t>
              </a:r>
              <a:endParaRPr lang="en-US" b="1" dirty="0" smtClean="0">
                <a:solidFill>
                  <a:srgbClr val="0084CB"/>
                </a:solidFill>
                <a:ea typeface="Arial Unicode MS" pitchFamily="34" charset="-128"/>
                <a:cs typeface="Arial Unicode MS" pitchFamily="34" charset="-128"/>
              </a:endParaRPr>
            </a:p>
          </p:txBody>
        </p:sp>
        <p:grpSp>
          <p:nvGrpSpPr>
            <p:cNvPr id="3" name="Group 101"/>
            <p:cNvGrpSpPr>
              <a:grpSpLocks/>
            </p:cNvGrpSpPr>
            <p:nvPr/>
          </p:nvGrpSpPr>
          <p:grpSpPr bwMode="auto">
            <a:xfrm>
              <a:off x="4364" y="2968"/>
              <a:ext cx="701" cy="120"/>
              <a:chOff x="4364" y="2968"/>
              <a:chExt cx="701" cy="120"/>
            </a:xfrm>
          </p:grpSpPr>
          <p:grpSp>
            <p:nvGrpSpPr>
              <p:cNvPr id="4" name="Group 56"/>
              <p:cNvGrpSpPr>
                <a:grpSpLocks/>
              </p:cNvGrpSpPr>
              <p:nvPr/>
            </p:nvGrpSpPr>
            <p:grpSpPr bwMode="auto">
              <a:xfrm>
                <a:off x="4364" y="2973"/>
                <a:ext cx="701" cy="111"/>
                <a:chOff x="2964" y="2688"/>
                <a:chExt cx="300" cy="100"/>
              </a:xfrm>
            </p:grpSpPr>
            <p:sp>
              <p:nvSpPr>
                <p:cNvPr id="44123" name="Line 57"/>
                <p:cNvSpPr>
                  <a:spLocks noChangeShapeType="1"/>
                </p:cNvSpPr>
                <p:nvPr/>
              </p:nvSpPr>
              <p:spPr bwMode="gray">
                <a:xfrm>
                  <a:off x="2968" y="2740"/>
                  <a:ext cx="296" cy="0"/>
                </a:xfrm>
                <a:prstGeom prst="line">
                  <a:avLst/>
                </a:prstGeom>
                <a:noFill/>
                <a:ln w="19050">
                  <a:solidFill>
                    <a:schemeClr val="accent2"/>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124" name="Line 58"/>
                <p:cNvSpPr>
                  <a:spLocks noChangeShapeType="1"/>
                </p:cNvSpPr>
                <p:nvPr/>
              </p:nvSpPr>
              <p:spPr bwMode="gray">
                <a:xfrm>
                  <a:off x="2964" y="2688"/>
                  <a:ext cx="0" cy="100"/>
                </a:xfrm>
                <a:prstGeom prst="line">
                  <a:avLst/>
                </a:prstGeom>
                <a:noFill/>
                <a:ln w="19050">
                  <a:solidFill>
                    <a:schemeClr val="accent2"/>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125" name="Line 59"/>
                <p:cNvSpPr>
                  <a:spLocks noChangeShapeType="1"/>
                </p:cNvSpPr>
                <p:nvPr/>
              </p:nvSpPr>
              <p:spPr bwMode="gray">
                <a:xfrm>
                  <a:off x="3264" y="2688"/>
                  <a:ext cx="0" cy="100"/>
                </a:xfrm>
                <a:prstGeom prst="line">
                  <a:avLst/>
                </a:prstGeom>
                <a:noFill/>
                <a:ln w="19050">
                  <a:solidFill>
                    <a:schemeClr val="accent2"/>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grpSp>
            <p:nvGrpSpPr>
              <p:cNvPr id="5" name="Group 87"/>
              <p:cNvGrpSpPr>
                <a:grpSpLocks/>
              </p:cNvGrpSpPr>
              <p:nvPr/>
            </p:nvGrpSpPr>
            <p:grpSpPr bwMode="auto">
              <a:xfrm>
                <a:off x="4533" y="2968"/>
                <a:ext cx="119" cy="120"/>
                <a:chOff x="1980" y="2063"/>
                <a:chExt cx="125" cy="124"/>
              </a:xfrm>
            </p:grpSpPr>
            <p:sp>
              <p:nvSpPr>
                <p:cNvPr id="44121" name="Rectangle 88"/>
                <p:cNvSpPr>
                  <a:spLocks noChangeArrowheads="1"/>
                </p:cNvSpPr>
                <p:nvPr/>
              </p:nvSpPr>
              <p:spPr bwMode="gray">
                <a:xfrm>
                  <a:off x="1980" y="2063"/>
                  <a:ext cx="125" cy="124"/>
                </a:xfrm>
                <a:prstGeom prst="rect">
                  <a:avLst/>
                </a:prstGeom>
                <a:solidFill>
                  <a:schemeClr val="accent2"/>
                </a:solidFill>
                <a:ln w="28575" algn="ctr">
                  <a:solidFill>
                    <a:schemeClr val="accent2"/>
                  </a:solidFill>
                  <a:miter lim="800000"/>
                  <a:headEnd/>
                  <a:tailEnd/>
                </a:ln>
              </p:spPr>
              <p:txBody>
                <a:bodyPr anchor="ctr"/>
                <a:lstStyle/>
                <a:p>
                  <a:pPr defTabSz="783648" eaLnBrk="0" fontAlgn="base" hangingPunct="0">
                    <a:spcBef>
                      <a:spcPct val="0"/>
                    </a:spcBef>
                    <a:spcAft>
                      <a:spcPct val="0"/>
                    </a:spcAft>
                  </a:pPr>
                  <a:endParaRPr lang="en-GB" sz="1200" dirty="0" smtClean="0">
                    <a:solidFill>
                      <a:srgbClr val="00428A"/>
                    </a:solidFill>
                    <a:ea typeface="Arial Unicode MS" pitchFamily="34" charset="-128"/>
                    <a:cs typeface="Arial Unicode MS" pitchFamily="34" charset="-128"/>
                  </a:endParaRPr>
                </a:p>
              </p:txBody>
            </p:sp>
            <p:sp>
              <p:nvSpPr>
                <p:cNvPr id="33859" name="Oval 89"/>
                <p:cNvSpPr>
                  <a:spLocks noChangeArrowheads="1"/>
                </p:cNvSpPr>
                <p:nvPr/>
              </p:nvSpPr>
              <p:spPr bwMode="gray">
                <a:xfrm>
                  <a:off x="1995" y="2075"/>
                  <a:ext cx="100" cy="62"/>
                </a:xfrm>
                <a:prstGeom prst="ellipse">
                  <a:avLst/>
                </a:prstGeom>
                <a:gradFill rotWithShape="1">
                  <a:gsLst>
                    <a:gs pos="0">
                      <a:schemeClr val="accent2">
                        <a:gamma/>
                        <a:tint val="10196"/>
                        <a:invGamma/>
                      </a:schemeClr>
                    </a:gs>
                    <a:gs pos="100000">
                      <a:schemeClr val="accent2"/>
                    </a:gs>
                  </a:gsLst>
                  <a:lin ang="5400000" scaled="1"/>
                </a:gradFill>
                <a:ln w="9525" algn="ctr">
                  <a:noFill/>
                  <a:round/>
                  <a:headEnd/>
                  <a:tailEnd/>
                </a:ln>
                <a:effectLst/>
              </p:spPr>
              <p:txBody>
                <a:bodyPr lIns="0" tIns="0" rIns="0" bIns="0" anchor="ctr"/>
                <a:lstStyle/>
                <a:p>
                  <a:pPr defTabSz="783648" eaLnBrk="0" fontAlgn="base" hangingPunct="0">
                    <a:spcBef>
                      <a:spcPct val="0"/>
                    </a:spcBef>
                    <a:spcAft>
                      <a:spcPct val="0"/>
                    </a:spcAft>
                    <a:defRPr/>
                  </a:pPr>
                  <a:endParaRPr lang="en-GB" dirty="0">
                    <a:solidFill>
                      <a:srgbClr val="00428A"/>
                    </a:solidFill>
                    <a:ea typeface="Arial Unicode MS" pitchFamily="34" charset="-128"/>
                    <a:cs typeface="Arial Unicode MS" pitchFamily="34" charset="-128"/>
                  </a:endParaRPr>
                </a:p>
              </p:txBody>
            </p:sp>
          </p:grpSp>
        </p:grpSp>
      </p:grpSp>
      <p:grpSp>
        <p:nvGrpSpPr>
          <p:cNvPr id="6" name="Group 102"/>
          <p:cNvGrpSpPr>
            <a:grpSpLocks/>
          </p:cNvGrpSpPr>
          <p:nvPr/>
        </p:nvGrpSpPr>
        <p:grpSpPr bwMode="auto">
          <a:xfrm>
            <a:off x="1775937" y="1658625"/>
            <a:ext cx="2843212" cy="208280"/>
            <a:chOff x="1243" y="1366"/>
            <a:chExt cx="1990" cy="164"/>
          </a:xfrm>
        </p:grpSpPr>
        <p:sp>
          <p:nvSpPr>
            <p:cNvPr id="44108" name="Rectangle 61"/>
            <p:cNvSpPr>
              <a:spLocks noChangeArrowheads="1"/>
            </p:cNvSpPr>
            <p:nvPr/>
          </p:nvSpPr>
          <p:spPr bwMode="gray">
            <a:xfrm>
              <a:off x="1243" y="1366"/>
              <a:ext cx="1311" cy="164"/>
            </a:xfrm>
            <a:prstGeom prst="rect">
              <a:avLst/>
            </a:prstGeom>
            <a:noFill/>
            <a:ln w="9525" algn="ctr">
              <a:noFill/>
              <a:miter lim="800000"/>
              <a:headEnd/>
              <a:tailEnd/>
            </a:ln>
          </p:spPr>
          <p:txBody>
            <a:bodyPr wrap="none" lIns="0" tIns="0" rIns="0" bIns="0" anchor="ctr">
              <a:spAutoFit/>
            </a:bodyPr>
            <a:lstStyle/>
            <a:p>
              <a:pPr algn="r" defTabSz="783648" eaLnBrk="0" fontAlgn="base" hangingPunct="0">
                <a:lnSpc>
                  <a:spcPct val="90000"/>
                </a:lnSpc>
                <a:spcBef>
                  <a:spcPct val="0"/>
                </a:spcBef>
                <a:spcAft>
                  <a:spcPct val="0"/>
                </a:spcAft>
              </a:pPr>
              <a:r>
                <a:rPr lang="en-GB" b="1" dirty="0" err="1" smtClean="0">
                  <a:solidFill>
                    <a:srgbClr val="798893"/>
                  </a:solidFill>
                  <a:ea typeface="Arial Unicode MS" pitchFamily="34" charset="-128"/>
                  <a:cs typeface="Arial Unicode MS" pitchFamily="34" charset="-128"/>
                </a:rPr>
                <a:t>Warfarin</a:t>
              </a:r>
              <a:r>
                <a:rPr lang="en-GB" b="1" dirty="0" smtClean="0">
                  <a:solidFill>
                    <a:srgbClr val="798893"/>
                  </a:solidFill>
                  <a:ea typeface="Arial Unicode MS" pitchFamily="34" charset="-128"/>
                  <a:cs typeface="Arial Unicode MS" pitchFamily="34" charset="-128"/>
                </a:rPr>
                <a:t> vs. placebo</a:t>
              </a:r>
              <a:endParaRPr lang="en-US" b="1" dirty="0" smtClean="0">
                <a:solidFill>
                  <a:srgbClr val="798893"/>
                </a:solidFill>
                <a:ea typeface="Arial Unicode MS" pitchFamily="34" charset="-128"/>
                <a:cs typeface="Arial Unicode MS" pitchFamily="34" charset="-128"/>
              </a:endParaRPr>
            </a:p>
          </p:txBody>
        </p:sp>
        <p:grpSp>
          <p:nvGrpSpPr>
            <p:cNvPr id="7" name="Group 96"/>
            <p:cNvGrpSpPr>
              <a:grpSpLocks/>
            </p:cNvGrpSpPr>
            <p:nvPr/>
          </p:nvGrpSpPr>
          <p:grpSpPr bwMode="auto">
            <a:xfrm>
              <a:off x="2950" y="1388"/>
              <a:ext cx="283" cy="120"/>
              <a:chOff x="2950" y="1388"/>
              <a:chExt cx="283" cy="120"/>
            </a:xfrm>
          </p:grpSpPr>
          <p:grpSp>
            <p:nvGrpSpPr>
              <p:cNvPr id="8" name="Group 42"/>
              <p:cNvGrpSpPr>
                <a:grpSpLocks/>
              </p:cNvGrpSpPr>
              <p:nvPr/>
            </p:nvGrpSpPr>
            <p:grpSpPr bwMode="auto">
              <a:xfrm>
                <a:off x="2950" y="1392"/>
                <a:ext cx="283" cy="111"/>
                <a:chOff x="2964" y="2688"/>
                <a:chExt cx="300" cy="100"/>
              </a:xfrm>
            </p:grpSpPr>
            <p:sp>
              <p:nvSpPr>
                <p:cNvPr id="44114" name="Line 43"/>
                <p:cNvSpPr>
                  <a:spLocks noChangeShapeType="1"/>
                </p:cNvSpPr>
                <p:nvPr/>
              </p:nvSpPr>
              <p:spPr bwMode="gray">
                <a:xfrm>
                  <a:off x="2968" y="2740"/>
                  <a:ext cx="296" cy="0"/>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115" name="Line 44"/>
                <p:cNvSpPr>
                  <a:spLocks noChangeShapeType="1"/>
                </p:cNvSpPr>
                <p:nvPr/>
              </p:nvSpPr>
              <p:spPr bwMode="gray">
                <a:xfrm>
                  <a:off x="2964" y="2688"/>
                  <a:ext cx="0" cy="100"/>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116" name="Line 45"/>
                <p:cNvSpPr>
                  <a:spLocks noChangeShapeType="1"/>
                </p:cNvSpPr>
                <p:nvPr/>
              </p:nvSpPr>
              <p:spPr bwMode="gray">
                <a:xfrm>
                  <a:off x="3264" y="2688"/>
                  <a:ext cx="0" cy="100"/>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grpSp>
            <p:nvGrpSpPr>
              <p:cNvPr id="9" name="Group 90"/>
              <p:cNvGrpSpPr>
                <a:grpSpLocks/>
              </p:cNvGrpSpPr>
              <p:nvPr/>
            </p:nvGrpSpPr>
            <p:grpSpPr bwMode="auto">
              <a:xfrm>
                <a:off x="3016" y="1388"/>
                <a:ext cx="120" cy="120"/>
                <a:chOff x="2485" y="2901"/>
                <a:chExt cx="125" cy="124"/>
              </a:xfrm>
            </p:grpSpPr>
            <p:sp>
              <p:nvSpPr>
                <p:cNvPr id="44112" name="Rectangle 91"/>
                <p:cNvSpPr>
                  <a:spLocks noChangeArrowheads="1"/>
                </p:cNvSpPr>
                <p:nvPr/>
              </p:nvSpPr>
              <p:spPr bwMode="gray">
                <a:xfrm>
                  <a:off x="2485" y="2901"/>
                  <a:ext cx="125" cy="124"/>
                </a:xfrm>
                <a:prstGeom prst="rect">
                  <a:avLst/>
                </a:prstGeom>
                <a:solidFill>
                  <a:schemeClr val="folHlink"/>
                </a:solidFill>
                <a:ln w="28575" algn="ctr">
                  <a:solidFill>
                    <a:schemeClr val="folHlink"/>
                  </a:solidFill>
                  <a:miter lim="800000"/>
                  <a:headEnd/>
                  <a:tailEnd/>
                </a:ln>
              </p:spPr>
              <p:txBody>
                <a:bodyPr anchor="ctr"/>
                <a:lstStyle/>
                <a:p>
                  <a:pPr defTabSz="783648" eaLnBrk="0" fontAlgn="base" hangingPunct="0">
                    <a:spcBef>
                      <a:spcPct val="0"/>
                    </a:spcBef>
                    <a:spcAft>
                      <a:spcPct val="0"/>
                    </a:spcAft>
                  </a:pPr>
                  <a:endParaRPr lang="en-GB" sz="1200" b="1" dirty="0" smtClean="0">
                    <a:solidFill>
                      <a:srgbClr val="798893"/>
                    </a:solidFill>
                    <a:ea typeface="Arial Unicode MS" pitchFamily="34" charset="-128"/>
                    <a:cs typeface="Arial Unicode MS" pitchFamily="34" charset="-128"/>
                  </a:endParaRPr>
                </a:p>
              </p:txBody>
            </p:sp>
            <p:sp>
              <p:nvSpPr>
                <p:cNvPr id="44113" name="Oval 92"/>
                <p:cNvSpPr>
                  <a:spLocks noChangeArrowheads="1"/>
                </p:cNvSpPr>
                <p:nvPr/>
              </p:nvSpPr>
              <p:spPr bwMode="gray">
                <a:xfrm>
                  <a:off x="2499" y="2916"/>
                  <a:ext cx="96" cy="62"/>
                </a:xfrm>
                <a:prstGeom prst="ellipse">
                  <a:avLst/>
                </a:prstGeom>
                <a:gradFill rotWithShape="1">
                  <a:gsLst>
                    <a:gs pos="0">
                      <a:schemeClr val="tx1"/>
                    </a:gs>
                    <a:gs pos="100000">
                      <a:schemeClr val="folHlink"/>
                    </a:gs>
                  </a:gsLst>
                  <a:lin ang="5400000" scaled="1"/>
                </a:gradFill>
                <a:ln w="9525" algn="ctr">
                  <a:noFill/>
                  <a:round/>
                  <a:headEnd/>
                  <a:tailEnd/>
                </a:ln>
              </p:spPr>
              <p:txBody>
                <a:bodyPr lIns="0" tIns="0" rIns="0" bIns="0" anchor="ctr"/>
                <a:lstStyle/>
                <a:p>
                  <a:pPr defTabSz="783648" eaLnBrk="0" fontAlgn="base" hangingPunct="0">
                    <a:spcBef>
                      <a:spcPct val="0"/>
                    </a:spcBef>
                    <a:spcAft>
                      <a:spcPct val="0"/>
                    </a:spcAft>
                  </a:pPr>
                  <a:endParaRPr lang="en-GB" dirty="0" smtClean="0">
                    <a:solidFill>
                      <a:srgbClr val="00428A"/>
                    </a:solidFill>
                    <a:ea typeface="Arial Unicode MS" pitchFamily="34" charset="-128"/>
                    <a:cs typeface="Arial Unicode MS" pitchFamily="34" charset="-128"/>
                  </a:endParaRPr>
                </a:p>
              </p:txBody>
            </p:sp>
          </p:grpSp>
        </p:grpSp>
      </p:grpSp>
      <p:grpSp>
        <p:nvGrpSpPr>
          <p:cNvPr id="10" name="Group 103"/>
          <p:cNvGrpSpPr>
            <a:grpSpLocks/>
          </p:cNvGrpSpPr>
          <p:nvPr/>
        </p:nvGrpSpPr>
        <p:grpSpPr bwMode="auto">
          <a:xfrm>
            <a:off x="880113" y="2059945"/>
            <a:ext cx="3977641" cy="208280"/>
            <a:chOff x="616" y="1682"/>
            <a:chExt cx="2784" cy="164"/>
          </a:xfrm>
        </p:grpSpPr>
        <p:sp>
          <p:nvSpPr>
            <p:cNvPr id="44099" name="Rectangle 62"/>
            <p:cNvSpPr>
              <a:spLocks noChangeArrowheads="1"/>
            </p:cNvSpPr>
            <p:nvPr/>
          </p:nvSpPr>
          <p:spPr bwMode="gray">
            <a:xfrm>
              <a:off x="616" y="1682"/>
              <a:ext cx="1938" cy="164"/>
            </a:xfrm>
            <a:prstGeom prst="rect">
              <a:avLst/>
            </a:prstGeom>
            <a:noFill/>
            <a:ln w="9525" algn="ctr">
              <a:noFill/>
              <a:miter lim="800000"/>
              <a:headEnd/>
              <a:tailEnd/>
            </a:ln>
          </p:spPr>
          <p:txBody>
            <a:bodyPr wrap="none" lIns="0" tIns="0" rIns="0" bIns="0" anchor="ctr">
              <a:spAutoFit/>
            </a:bodyPr>
            <a:lstStyle/>
            <a:p>
              <a:pPr algn="r" defTabSz="783648" eaLnBrk="0" fontAlgn="base" hangingPunct="0">
                <a:lnSpc>
                  <a:spcPct val="90000"/>
                </a:lnSpc>
                <a:spcBef>
                  <a:spcPct val="0"/>
                </a:spcBef>
                <a:spcAft>
                  <a:spcPct val="0"/>
                </a:spcAft>
              </a:pPr>
              <a:r>
                <a:rPr lang="en-GB" b="1" dirty="0" err="1" smtClean="0">
                  <a:solidFill>
                    <a:srgbClr val="798893"/>
                  </a:solidFill>
                  <a:ea typeface="Arial Unicode MS" pitchFamily="34" charset="-128"/>
                  <a:cs typeface="Arial Unicode MS" pitchFamily="34" charset="-128"/>
                </a:rPr>
                <a:t>Warfarin</a:t>
              </a:r>
              <a:r>
                <a:rPr lang="en-GB" b="1" dirty="0" smtClean="0">
                  <a:solidFill>
                    <a:srgbClr val="798893"/>
                  </a:solidFill>
                  <a:ea typeface="Arial Unicode MS" pitchFamily="34" charset="-128"/>
                  <a:cs typeface="Arial Unicode MS" pitchFamily="34" charset="-128"/>
                </a:rPr>
                <a:t> vs. low dose </a:t>
              </a:r>
              <a:r>
                <a:rPr lang="en-GB" b="1" dirty="0" err="1" smtClean="0">
                  <a:solidFill>
                    <a:srgbClr val="798893"/>
                  </a:solidFill>
                  <a:ea typeface="Arial Unicode MS" pitchFamily="34" charset="-128"/>
                  <a:cs typeface="Arial Unicode MS" pitchFamily="34" charset="-128"/>
                </a:rPr>
                <a:t>warfarin</a:t>
              </a:r>
              <a:endParaRPr lang="en-US" b="1" dirty="0" smtClean="0">
                <a:solidFill>
                  <a:srgbClr val="798893"/>
                </a:solidFill>
                <a:ea typeface="Arial Unicode MS" pitchFamily="34" charset="-128"/>
                <a:cs typeface="Arial Unicode MS" pitchFamily="34" charset="-128"/>
              </a:endParaRPr>
            </a:p>
          </p:txBody>
        </p:sp>
        <p:grpSp>
          <p:nvGrpSpPr>
            <p:cNvPr id="11" name="Group 97"/>
            <p:cNvGrpSpPr>
              <a:grpSpLocks/>
            </p:cNvGrpSpPr>
            <p:nvPr/>
          </p:nvGrpSpPr>
          <p:grpSpPr bwMode="auto">
            <a:xfrm>
              <a:off x="2939" y="1704"/>
              <a:ext cx="461" cy="120"/>
              <a:chOff x="2939" y="1704"/>
              <a:chExt cx="461" cy="120"/>
            </a:xfrm>
          </p:grpSpPr>
          <p:grpSp>
            <p:nvGrpSpPr>
              <p:cNvPr id="12" name="Group 37"/>
              <p:cNvGrpSpPr>
                <a:grpSpLocks/>
              </p:cNvGrpSpPr>
              <p:nvPr/>
            </p:nvGrpSpPr>
            <p:grpSpPr bwMode="auto">
              <a:xfrm>
                <a:off x="2939" y="1708"/>
                <a:ext cx="461" cy="111"/>
                <a:chOff x="2964" y="2688"/>
                <a:chExt cx="300" cy="100"/>
              </a:xfrm>
            </p:grpSpPr>
            <p:sp>
              <p:nvSpPr>
                <p:cNvPr id="44105" name="Line 38"/>
                <p:cNvSpPr>
                  <a:spLocks noChangeShapeType="1"/>
                </p:cNvSpPr>
                <p:nvPr/>
              </p:nvSpPr>
              <p:spPr bwMode="gray">
                <a:xfrm>
                  <a:off x="2968" y="2740"/>
                  <a:ext cx="296" cy="0"/>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106" name="Line 39"/>
                <p:cNvSpPr>
                  <a:spLocks noChangeShapeType="1"/>
                </p:cNvSpPr>
                <p:nvPr/>
              </p:nvSpPr>
              <p:spPr bwMode="gray">
                <a:xfrm>
                  <a:off x="2964" y="2688"/>
                  <a:ext cx="0" cy="100"/>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107" name="Line 40"/>
                <p:cNvSpPr>
                  <a:spLocks noChangeShapeType="1"/>
                </p:cNvSpPr>
                <p:nvPr/>
              </p:nvSpPr>
              <p:spPr bwMode="gray">
                <a:xfrm>
                  <a:off x="3264" y="2688"/>
                  <a:ext cx="0" cy="100"/>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grpSp>
            <p:nvGrpSpPr>
              <p:cNvPr id="13" name="Group 93"/>
              <p:cNvGrpSpPr>
                <a:grpSpLocks/>
              </p:cNvGrpSpPr>
              <p:nvPr/>
            </p:nvGrpSpPr>
            <p:grpSpPr bwMode="auto">
              <a:xfrm>
                <a:off x="3066" y="1704"/>
                <a:ext cx="119" cy="120"/>
                <a:chOff x="2485" y="2901"/>
                <a:chExt cx="125" cy="124"/>
              </a:xfrm>
            </p:grpSpPr>
            <p:sp>
              <p:nvSpPr>
                <p:cNvPr id="44103" name="Rectangle 94"/>
                <p:cNvSpPr>
                  <a:spLocks noChangeArrowheads="1"/>
                </p:cNvSpPr>
                <p:nvPr/>
              </p:nvSpPr>
              <p:spPr bwMode="gray">
                <a:xfrm>
                  <a:off x="2485" y="2901"/>
                  <a:ext cx="125" cy="124"/>
                </a:xfrm>
                <a:prstGeom prst="rect">
                  <a:avLst/>
                </a:prstGeom>
                <a:solidFill>
                  <a:schemeClr val="folHlink"/>
                </a:solidFill>
                <a:ln w="28575" algn="ctr">
                  <a:solidFill>
                    <a:schemeClr val="folHlink"/>
                  </a:solidFill>
                  <a:miter lim="800000"/>
                  <a:headEnd/>
                  <a:tailEnd/>
                </a:ln>
              </p:spPr>
              <p:txBody>
                <a:bodyPr anchor="ctr"/>
                <a:lstStyle/>
                <a:p>
                  <a:pPr defTabSz="783648" eaLnBrk="0" fontAlgn="base" hangingPunct="0">
                    <a:spcBef>
                      <a:spcPct val="0"/>
                    </a:spcBef>
                    <a:spcAft>
                      <a:spcPct val="0"/>
                    </a:spcAft>
                  </a:pPr>
                  <a:endParaRPr lang="en-GB" sz="1200" b="1" dirty="0" smtClean="0">
                    <a:solidFill>
                      <a:srgbClr val="798893"/>
                    </a:solidFill>
                    <a:ea typeface="Arial Unicode MS" pitchFamily="34" charset="-128"/>
                    <a:cs typeface="Arial Unicode MS" pitchFamily="34" charset="-128"/>
                  </a:endParaRPr>
                </a:p>
              </p:txBody>
            </p:sp>
            <p:sp>
              <p:nvSpPr>
                <p:cNvPr id="44104" name="Oval 95"/>
                <p:cNvSpPr>
                  <a:spLocks noChangeArrowheads="1"/>
                </p:cNvSpPr>
                <p:nvPr/>
              </p:nvSpPr>
              <p:spPr bwMode="gray">
                <a:xfrm>
                  <a:off x="2499" y="2916"/>
                  <a:ext cx="96" cy="62"/>
                </a:xfrm>
                <a:prstGeom prst="ellipse">
                  <a:avLst/>
                </a:prstGeom>
                <a:gradFill rotWithShape="1">
                  <a:gsLst>
                    <a:gs pos="0">
                      <a:schemeClr val="tx1"/>
                    </a:gs>
                    <a:gs pos="100000">
                      <a:schemeClr val="folHlink"/>
                    </a:gs>
                  </a:gsLst>
                  <a:lin ang="5400000" scaled="1"/>
                </a:gradFill>
                <a:ln w="9525" algn="ctr">
                  <a:noFill/>
                  <a:round/>
                  <a:headEnd/>
                  <a:tailEnd/>
                </a:ln>
              </p:spPr>
              <p:txBody>
                <a:bodyPr lIns="0" tIns="0" rIns="0" bIns="0" anchor="ctr"/>
                <a:lstStyle/>
                <a:p>
                  <a:pPr defTabSz="783648" eaLnBrk="0" fontAlgn="base" hangingPunct="0">
                    <a:spcBef>
                      <a:spcPct val="0"/>
                    </a:spcBef>
                    <a:spcAft>
                      <a:spcPct val="0"/>
                    </a:spcAft>
                  </a:pPr>
                  <a:endParaRPr lang="en-GB" dirty="0" smtClean="0">
                    <a:solidFill>
                      <a:srgbClr val="00428A"/>
                    </a:solidFill>
                    <a:ea typeface="Arial Unicode MS" pitchFamily="34" charset="-128"/>
                    <a:cs typeface="Arial Unicode MS" pitchFamily="34" charset="-128"/>
                  </a:endParaRPr>
                </a:p>
              </p:txBody>
            </p:sp>
          </p:grpSp>
        </p:grpSp>
      </p:grpSp>
      <p:grpSp>
        <p:nvGrpSpPr>
          <p:cNvPr id="14" name="Group 104"/>
          <p:cNvGrpSpPr>
            <a:grpSpLocks/>
          </p:cNvGrpSpPr>
          <p:nvPr/>
        </p:nvGrpSpPr>
        <p:grpSpPr bwMode="auto">
          <a:xfrm>
            <a:off x="2101692" y="2462538"/>
            <a:ext cx="3294698" cy="208280"/>
            <a:chOff x="1471" y="1999"/>
            <a:chExt cx="2306" cy="164"/>
          </a:xfrm>
        </p:grpSpPr>
        <p:sp>
          <p:nvSpPr>
            <p:cNvPr id="44090" name="Rectangle 63"/>
            <p:cNvSpPr>
              <a:spLocks noChangeArrowheads="1"/>
            </p:cNvSpPr>
            <p:nvPr/>
          </p:nvSpPr>
          <p:spPr bwMode="gray">
            <a:xfrm>
              <a:off x="1471" y="1999"/>
              <a:ext cx="1083" cy="164"/>
            </a:xfrm>
            <a:prstGeom prst="rect">
              <a:avLst/>
            </a:prstGeom>
            <a:noFill/>
            <a:ln w="9525" algn="ctr">
              <a:noFill/>
              <a:miter lim="800000"/>
              <a:headEnd/>
              <a:tailEnd/>
            </a:ln>
          </p:spPr>
          <p:txBody>
            <a:bodyPr wrap="none" lIns="0" tIns="0" rIns="0" bIns="0" anchor="ctr">
              <a:spAutoFit/>
            </a:bodyPr>
            <a:lstStyle/>
            <a:p>
              <a:pPr algn="r" defTabSz="783648" eaLnBrk="0" fontAlgn="base" hangingPunct="0">
                <a:lnSpc>
                  <a:spcPct val="90000"/>
                </a:lnSpc>
                <a:spcBef>
                  <a:spcPct val="0"/>
                </a:spcBef>
                <a:spcAft>
                  <a:spcPct val="0"/>
                </a:spcAft>
              </a:pPr>
              <a:r>
                <a:rPr lang="en-GB" b="1" dirty="0" err="1" smtClean="0">
                  <a:solidFill>
                    <a:srgbClr val="798893"/>
                  </a:solidFill>
                  <a:ea typeface="Arial Unicode MS" pitchFamily="34" charset="-128"/>
                  <a:cs typeface="Arial Unicode MS" pitchFamily="34" charset="-128"/>
                </a:rPr>
                <a:t>Warfarin</a:t>
              </a:r>
              <a:r>
                <a:rPr lang="en-GB" b="1" dirty="0" smtClean="0">
                  <a:solidFill>
                    <a:srgbClr val="798893"/>
                  </a:solidFill>
                  <a:ea typeface="Arial Unicode MS" pitchFamily="34" charset="-128"/>
                  <a:cs typeface="Arial Unicode MS" pitchFamily="34" charset="-128"/>
                </a:rPr>
                <a:t> vs. ASA</a:t>
              </a:r>
            </a:p>
          </p:txBody>
        </p:sp>
        <p:grpSp>
          <p:nvGrpSpPr>
            <p:cNvPr id="15" name="Group 98"/>
            <p:cNvGrpSpPr>
              <a:grpSpLocks/>
            </p:cNvGrpSpPr>
            <p:nvPr/>
          </p:nvGrpSpPr>
          <p:grpSpPr bwMode="auto">
            <a:xfrm>
              <a:off x="3161" y="2019"/>
              <a:ext cx="616" cy="119"/>
              <a:chOff x="3161" y="2019"/>
              <a:chExt cx="616" cy="119"/>
            </a:xfrm>
          </p:grpSpPr>
          <p:grpSp>
            <p:nvGrpSpPr>
              <p:cNvPr id="16" name="Group 32"/>
              <p:cNvGrpSpPr>
                <a:grpSpLocks/>
              </p:cNvGrpSpPr>
              <p:nvPr/>
            </p:nvGrpSpPr>
            <p:grpSpPr bwMode="auto">
              <a:xfrm>
                <a:off x="3161" y="2025"/>
                <a:ext cx="616" cy="110"/>
                <a:chOff x="2964" y="2688"/>
                <a:chExt cx="300" cy="100"/>
              </a:xfrm>
            </p:grpSpPr>
            <p:sp>
              <p:nvSpPr>
                <p:cNvPr id="44096" name="Line 33"/>
                <p:cNvSpPr>
                  <a:spLocks noChangeShapeType="1"/>
                </p:cNvSpPr>
                <p:nvPr/>
              </p:nvSpPr>
              <p:spPr bwMode="gray">
                <a:xfrm>
                  <a:off x="2968" y="2740"/>
                  <a:ext cx="296" cy="0"/>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97" name="Line 34"/>
                <p:cNvSpPr>
                  <a:spLocks noChangeShapeType="1"/>
                </p:cNvSpPr>
                <p:nvPr/>
              </p:nvSpPr>
              <p:spPr bwMode="gray">
                <a:xfrm>
                  <a:off x="2964" y="2688"/>
                  <a:ext cx="0" cy="100"/>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98" name="Line 35"/>
                <p:cNvSpPr>
                  <a:spLocks noChangeShapeType="1"/>
                </p:cNvSpPr>
                <p:nvPr/>
              </p:nvSpPr>
              <p:spPr bwMode="gray">
                <a:xfrm>
                  <a:off x="3264" y="2688"/>
                  <a:ext cx="0" cy="100"/>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grpSp>
            <p:nvGrpSpPr>
              <p:cNvPr id="17" name="Group 96"/>
              <p:cNvGrpSpPr>
                <a:grpSpLocks/>
              </p:cNvGrpSpPr>
              <p:nvPr/>
            </p:nvGrpSpPr>
            <p:grpSpPr bwMode="auto">
              <a:xfrm>
                <a:off x="3355" y="2019"/>
                <a:ext cx="119" cy="119"/>
                <a:chOff x="2485" y="2901"/>
                <a:chExt cx="125" cy="124"/>
              </a:xfrm>
            </p:grpSpPr>
            <p:sp>
              <p:nvSpPr>
                <p:cNvPr id="44094" name="Rectangle 97"/>
                <p:cNvSpPr>
                  <a:spLocks noChangeArrowheads="1"/>
                </p:cNvSpPr>
                <p:nvPr/>
              </p:nvSpPr>
              <p:spPr bwMode="gray">
                <a:xfrm>
                  <a:off x="2485" y="2901"/>
                  <a:ext cx="125" cy="124"/>
                </a:xfrm>
                <a:prstGeom prst="rect">
                  <a:avLst/>
                </a:prstGeom>
                <a:solidFill>
                  <a:schemeClr val="folHlink"/>
                </a:solidFill>
                <a:ln w="28575" algn="ctr">
                  <a:solidFill>
                    <a:schemeClr val="folHlink"/>
                  </a:solidFill>
                  <a:miter lim="800000"/>
                  <a:headEnd/>
                  <a:tailEnd/>
                </a:ln>
              </p:spPr>
              <p:txBody>
                <a:bodyPr anchor="ctr"/>
                <a:lstStyle/>
                <a:p>
                  <a:pPr defTabSz="783648" eaLnBrk="0" fontAlgn="base" hangingPunct="0">
                    <a:spcBef>
                      <a:spcPct val="0"/>
                    </a:spcBef>
                    <a:spcAft>
                      <a:spcPct val="0"/>
                    </a:spcAft>
                  </a:pPr>
                  <a:endParaRPr lang="en-GB" sz="1200" b="1" dirty="0" smtClean="0">
                    <a:solidFill>
                      <a:srgbClr val="798893"/>
                    </a:solidFill>
                    <a:ea typeface="Arial Unicode MS" pitchFamily="34" charset="-128"/>
                    <a:cs typeface="Arial Unicode MS" pitchFamily="34" charset="-128"/>
                  </a:endParaRPr>
                </a:p>
              </p:txBody>
            </p:sp>
            <p:sp>
              <p:nvSpPr>
                <p:cNvPr id="44095" name="Oval 98"/>
                <p:cNvSpPr>
                  <a:spLocks noChangeArrowheads="1"/>
                </p:cNvSpPr>
                <p:nvPr/>
              </p:nvSpPr>
              <p:spPr bwMode="gray">
                <a:xfrm>
                  <a:off x="2499" y="2916"/>
                  <a:ext cx="96" cy="62"/>
                </a:xfrm>
                <a:prstGeom prst="ellipse">
                  <a:avLst/>
                </a:prstGeom>
                <a:gradFill rotWithShape="1">
                  <a:gsLst>
                    <a:gs pos="0">
                      <a:schemeClr val="tx1"/>
                    </a:gs>
                    <a:gs pos="100000">
                      <a:schemeClr val="folHlink"/>
                    </a:gs>
                  </a:gsLst>
                  <a:lin ang="5400000" scaled="1"/>
                </a:gradFill>
                <a:ln w="9525" algn="ctr">
                  <a:noFill/>
                  <a:round/>
                  <a:headEnd/>
                  <a:tailEnd/>
                </a:ln>
              </p:spPr>
              <p:txBody>
                <a:bodyPr lIns="0" tIns="0" rIns="0" bIns="0" anchor="ctr"/>
                <a:lstStyle/>
                <a:p>
                  <a:pPr defTabSz="783648" eaLnBrk="0" fontAlgn="base" hangingPunct="0">
                    <a:spcBef>
                      <a:spcPct val="0"/>
                    </a:spcBef>
                    <a:spcAft>
                      <a:spcPct val="0"/>
                    </a:spcAft>
                  </a:pPr>
                  <a:endParaRPr lang="en-GB" dirty="0" smtClean="0">
                    <a:solidFill>
                      <a:srgbClr val="00428A"/>
                    </a:solidFill>
                    <a:ea typeface="Arial Unicode MS" pitchFamily="34" charset="-128"/>
                    <a:cs typeface="Arial Unicode MS" pitchFamily="34" charset="-128"/>
                  </a:endParaRPr>
                </a:p>
              </p:txBody>
            </p:sp>
          </p:grpSp>
        </p:grpSp>
      </p:grpSp>
      <p:grpSp>
        <p:nvGrpSpPr>
          <p:cNvPr id="18" name="Group 105"/>
          <p:cNvGrpSpPr>
            <a:grpSpLocks/>
          </p:cNvGrpSpPr>
          <p:nvPr/>
        </p:nvGrpSpPr>
        <p:grpSpPr bwMode="auto">
          <a:xfrm>
            <a:off x="857252" y="2863859"/>
            <a:ext cx="4612004" cy="208280"/>
            <a:chOff x="600" y="2315"/>
            <a:chExt cx="3228" cy="164"/>
          </a:xfrm>
        </p:grpSpPr>
        <p:sp>
          <p:nvSpPr>
            <p:cNvPr id="44081" name="Rectangle 64"/>
            <p:cNvSpPr>
              <a:spLocks noChangeArrowheads="1"/>
            </p:cNvSpPr>
            <p:nvPr/>
          </p:nvSpPr>
          <p:spPr bwMode="gray">
            <a:xfrm>
              <a:off x="600" y="2315"/>
              <a:ext cx="1954" cy="164"/>
            </a:xfrm>
            <a:prstGeom prst="rect">
              <a:avLst/>
            </a:prstGeom>
            <a:noFill/>
            <a:ln w="9525" algn="ctr">
              <a:noFill/>
              <a:miter lim="800000"/>
              <a:headEnd/>
              <a:tailEnd/>
            </a:ln>
          </p:spPr>
          <p:txBody>
            <a:bodyPr wrap="none" lIns="0" tIns="0" rIns="0" bIns="0" anchor="ctr">
              <a:spAutoFit/>
            </a:bodyPr>
            <a:lstStyle/>
            <a:p>
              <a:pPr algn="r" defTabSz="783648" eaLnBrk="0" fontAlgn="base" hangingPunct="0">
                <a:lnSpc>
                  <a:spcPct val="90000"/>
                </a:lnSpc>
                <a:spcBef>
                  <a:spcPct val="0"/>
                </a:spcBef>
                <a:spcAft>
                  <a:spcPct val="0"/>
                </a:spcAft>
              </a:pPr>
              <a:r>
                <a:rPr lang="en-GB" b="1" dirty="0" err="1" smtClean="0">
                  <a:solidFill>
                    <a:srgbClr val="798893"/>
                  </a:solidFill>
                  <a:ea typeface="Arial Unicode MS" pitchFamily="34" charset="-128"/>
                  <a:cs typeface="Arial Unicode MS" pitchFamily="34" charset="-128"/>
                </a:rPr>
                <a:t>Warfarin</a:t>
              </a:r>
              <a:r>
                <a:rPr lang="en-GB" b="1" dirty="0" smtClean="0">
                  <a:solidFill>
                    <a:srgbClr val="798893"/>
                  </a:solidFill>
                  <a:ea typeface="Arial Unicode MS" pitchFamily="34" charset="-128"/>
                  <a:cs typeface="Arial Unicode MS" pitchFamily="34" charset="-128"/>
                </a:rPr>
                <a:t> vs. ASA + </a:t>
              </a:r>
              <a:r>
                <a:rPr lang="en-GB" b="1" dirty="0" err="1" smtClean="0">
                  <a:solidFill>
                    <a:srgbClr val="798893"/>
                  </a:solidFill>
                  <a:ea typeface="Arial Unicode MS" pitchFamily="34" charset="-128"/>
                  <a:cs typeface="Arial Unicode MS" pitchFamily="34" charset="-128"/>
                </a:rPr>
                <a:t>clopidogrel</a:t>
              </a:r>
              <a:endParaRPr lang="en-US" b="1" dirty="0" smtClean="0">
                <a:solidFill>
                  <a:srgbClr val="798893"/>
                </a:solidFill>
                <a:ea typeface="Arial Unicode MS" pitchFamily="34" charset="-128"/>
                <a:cs typeface="Arial Unicode MS" pitchFamily="34" charset="-128"/>
              </a:endParaRPr>
            </a:p>
          </p:txBody>
        </p:sp>
        <p:grpSp>
          <p:nvGrpSpPr>
            <p:cNvPr id="19" name="Group 99"/>
            <p:cNvGrpSpPr>
              <a:grpSpLocks/>
            </p:cNvGrpSpPr>
            <p:nvPr/>
          </p:nvGrpSpPr>
          <p:grpSpPr bwMode="auto">
            <a:xfrm>
              <a:off x="3396" y="2336"/>
              <a:ext cx="432" cy="119"/>
              <a:chOff x="3396" y="2336"/>
              <a:chExt cx="432" cy="119"/>
            </a:xfrm>
          </p:grpSpPr>
          <p:grpSp>
            <p:nvGrpSpPr>
              <p:cNvPr id="20" name="Group 27"/>
              <p:cNvGrpSpPr>
                <a:grpSpLocks/>
              </p:cNvGrpSpPr>
              <p:nvPr/>
            </p:nvGrpSpPr>
            <p:grpSpPr bwMode="auto">
              <a:xfrm>
                <a:off x="3396" y="2341"/>
                <a:ext cx="432" cy="110"/>
                <a:chOff x="2964" y="2688"/>
                <a:chExt cx="300" cy="100"/>
              </a:xfrm>
            </p:grpSpPr>
            <p:sp>
              <p:nvSpPr>
                <p:cNvPr id="44087" name="Line 28"/>
                <p:cNvSpPr>
                  <a:spLocks noChangeShapeType="1"/>
                </p:cNvSpPr>
                <p:nvPr/>
              </p:nvSpPr>
              <p:spPr bwMode="gray">
                <a:xfrm>
                  <a:off x="2968" y="2740"/>
                  <a:ext cx="296" cy="0"/>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88" name="Line 29"/>
                <p:cNvSpPr>
                  <a:spLocks noChangeShapeType="1"/>
                </p:cNvSpPr>
                <p:nvPr/>
              </p:nvSpPr>
              <p:spPr bwMode="gray">
                <a:xfrm>
                  <a:off x="2964" y="2688"/>
                  <a:ext cx="0" cy="100"/>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89" name="Line 30"/>
                <p:cNvSpPr>
                  <a:spLocks noChangeShapeType="1"/>
                </p:cNvSpPr>
                <p:nvPr/>
              </p:nvSpPr>
              <p:spPr bwMode="gray">
                <a:xfrm>
                  <a:off x="3264" y="2688"/>
                  <a:ext cx="0" cy="100"/>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grpSp>
            <p:nvGrpSpPr>
              <p:cNvPr id="21" name="Group 99"/>
              <p:cNvGrpSpPr>
                <a:grpSpLocks/>
              </p:cNvGrpSpPr>
              <p:nvPr/>
            </p:nvGrpSpPr>
            <p:grpSpPr bwMode="auto">
              <a:xfrm>
                <a:off x="3516" y="2336"/>
                <a:ext cx="119" cy="119"/>
                <a:chOff x="2485" y="2901"/>
                <a:chExt cx="125" cy="124"/>
              </a:xfrm>
            </p:grpSpPr>
            <p:sp>
              <p:nvSpPr>
                <p:cNvPr id="44085" name="Rectangle 100"/>
                <p:cNvSpPr>
                  <a:spLocks noChangeArrowheads="1"/>
                </p:cNvSpPr>
                <p:nvPr/>
              </p:nvSpPr>
              <p:spPr bwMode="gray">
                <a:xfrm>
                  <a:off x="2485" y="2901"/>
                  <a:ext cx="125" cy="124"/>
                </a:xfrm>
                <a:prstGeom prst="rect">
                  <a:avLst/>
                </a:prstGeom>
                <a:solidFill>
                  <a:schemeClr val="folHlink"/>
                </a:solidFill>
                <a:ln w="28575" algn="ctr">
                  <a:solidFill>
                    <a:schemeClr val="folHlink"/>
                  </a:solidFill>
                  <a:miter lim="800000"/>
                  <a:headEnd/>
                  <a:tailEnd/>
                </a:ln>
              </p:spPr>
              <p:txBody>
                <a:bodyPr anchor="ctr"/>
                <a:lstStyle/>
                <a:p>
                  <a:pPr defTabSz="783648" eaLnBrk="0" fontAlgn="base" hangingPunct="0">
                    <a:spcBef>
                      <a:spcPct val="0"/>
                    </a:spcBef>
                    <a:spcAft>
                      <a:spcPct val="0"/>
                    </a:spcAft>
                  </a:pPr>
                  <a:endParaRPr lang="en-GB" sz="1200" b="1" dirty="0" smtClean="0">
                    <a:solidFill>
                      <a:srgbClr val="798893"/>
                    </a:solidFill>
                    <a:ea typeface="Arial Unicode MS" pitchFamily="34" charset="-128"/>
                    <a:cs typeface="Arial Unicode MS" pitchFamily="34" charset="-128"/>
                  </a:endParaRPr>
                </a:p>
              </p:txBody>
            </p:sp>
            <p:sp>
              <p:nvSpPr>
                <p:cNvPr id="44086" name="Oval 101"/>
                <p:cNvSpPr>
                  <a:spLocks noChangeArrowheads="1"/>
                </p:cNvSpPr>
                <p:nvPr/>
              </p:nvSpPr>
              <p:spPr bwMode="gray">
                <a:xfrm>
                  <a:off x="2499" y="2916"/>
                  <a:ext cx="96" cy="62"/>
                </a:xfrm>
                <a:prstGeom prst="ellipse">
                  <a:avLst/>
                </a:prstGeom>
                <a:gradFill rotWithShape="1">
                  <a:gsLst>
                    <a:gs pos="0">
                      <a:schemeClr val="tx1"/>
                    </a:gs>
                    <a:gs pos="100000">
                      <a:schemeClr val="folHlink"/>
                    </a:gs>
                  </a:gsLst>
                  <a:lin ang="5400000" scaled="1"/>
                </a:gradFill>
                <a:ln w="9525" algn="ctr">
                  <a:noFill/>
                  <a:round/>
                  <a:headEnd/>
                  <a:tailEnd/>
                </a:ln>
              </p:spPr>
              <p:txBody>
                <a:bodyPr lIns="0" tIns="0" rIns="0" bIns="0" anchor="ctr"/>
                <a:lstStyle/>
                <a:p>
                  <a:pPr defTabSz="783648" eaLnBrk="0" fontAlgn="base" hangingPunct="0">
                    <a:spcBef>
                      <a:spcPct val="0"/>
                    </a:spcBef>
                    <a:spcAft>
                      <a:spcPct val="0"/>
                    </a:spcAft>
                  </a:pPr>
                  <a:endParaRPr lang="en-GB" dirty="0" smtClean="0">
                    <a:solidFill>
                      <a:srgbClr val="00428A"/>
                    </a:solidFill>
                    <a:ea typeface="Arial Unicode MS" pitchFamily="34" charset="-128"/>
                    <a:cs typeface="Arial Unicode MS" pitchFamily="34" charset="-128"/>
                  </a:endParaRPr>
                </a:p>
              </p:txBody>
            </p:sp>
          </p:grpSp>
        </p:grpSp>
      </p:grpSp>
      <p:sp>
        <p:nvSpPr>
          <p:cNvPr id="44064" name="Line 106"/>
          <p:cNvSpPr>
            <a:spLocks noChangeShapeType="1"/>
          </p:cNvSpPr>
          <p:nvPr/>
        </p:nvSpPr>
        <p:spPr bwMode="gray">
          <a:xfrm>
            <a:off x="624364" y="1562100"/>
            <a:ext cx="7119461" cy="0"/>
          </a:xfrm>
          <a:prstGeom prst="line">
            <a:avLst/>
          </a:prstGeom>
          <a:noFill/>
          <a:ln w="12700">
            <a:solidFill>
              <a:schemeClr val="hlink"/>
            </a:solidFill>
            <a:round/>
            <a:headEnd/>
            <a:tailEnd/>
          </a:ln>
        </p:spPr>
        <p:txBody>
          <a:bodyPr wrap="none" lIns="78365" tIns="39183" rIns="78365" bIns="39183">
            <a:spAutoFit/>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65" name="Line 107"/>
          <p:cNvSpPr>
            <a:spLocks noChangeShapeType="1"/>
          </p:cNvSpPr>
          <p:nvPr/>
        </p:nvSpPr>
        <p:spPr bwMode="gray">
          <a:xfrm>
            <a:off x="624364" y="1963420"/>
            <a:ext cx="7119461" cy="0"/>
          </a:xfrm>
          <a:prstGeom prst="line">
            <a:avLst/>
          </a:prstGeom>
          <a:noFill/>
          <a:ln w="12700">
            <a:solidFill>
              <a:schemeClr val="hlink"/>
            </a:solidFill>
            <a:round/>
            <a:headEnd/>
            <a:tailEnd/>
          </a:ln>
        </p:spPr>
        <p:txBody>
          <a:bodyPr wrap="none" lIns="78365" tIns="39183" rIns="78365" bIns="39183">
            <a:spAutoFit/>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66" name="Line 108"/>
          <p:cNvSpPr>
            <a:spLocks noChangeShapeType="1"/>
          </p:cNvSpPr>
          <p:nvPr/>
        </p:nvSpPr>
        <p:spPr bwMode="gray">
          <a:xfrm>
            <a:off x="624364" y="2364740"/>
            <a:ext cx="7119461" cy="0"/>
          </a:xfrm>
          <a:prstGeom prst="line">
            <a:avLst/>
          </a:prstGeom>
          <a:noFill/>
          <a:ln w="12700">
            <a:solidFill>
              <a:schemeClr val="hlink"/>
            </a:solidFill>
            <a:round/>
            <a:headEnd/>
            <a:tailEnd/>
          </a:ln>
        </p:spPr>
        <p:txBody>
          <a:bodyPr wrap="none" lIns="78365" tIns="39183" rIns="78365" bIns="39183">
            <a:spAutoFit/>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67" name="Line 109"/>
          <p:cNvSpPr>
            <a:spLocks noChangeShapeType="1"/>
          </p:cNvSpPr>
          <p:nvPr/>
        </p:nvSpPr>
        <p:spPr bwMode="gray">
          <a:xfrm>
            <a:off x="624364" y="2766060"/>
            <a:ext cx="7119461" cy="0"/>
          </a:xfrm>
          <a:prstGeom prst="line">
            <a:avLst/>
          </a:prstGeom>
          <a:noFill/>
          <a:ln w="12700">
            <a:solidFill>
              <a:schemeClr val="hlink"/>
            </a:solidFill>
            <a:round/>
            <a:headEnd/>
            <a:tailEnd/>
          </a:ln>
        </p:spPr>
        <p:txBody>
          <a:bodyPr wrap="none" lIns="78365" tIns="39183" rIns="78365" bIns="39183">
            <a:spAutoFit/>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68" name="Line 110"/>
          <p:cNvSpPr>
            <a:spLocks noChangeShapeType="1"/>
          </p:cNvSpPr>
          <p:nvPr/>
        </p:nvSpPr>
        <p:spPr bwMode="gray">
          <a:xfrm>
            <a:off x="624364" y="3168650"/>
            <a:ext cx="7119461" cy="0"/>
          </a:xfrm>
          <a:prstGeom prst="line">
            <a:avLst/>
          </a:prstGeom>
          <a:noFill/>
          <a:ln w="12700">
            <a:solidFill>
              <a:schemeClr val="hlink"/>
            </a:solidFill>
            <a:round/>
            <a:headEnd/>
            <a:tailEnd/>
          </a:ln>
        </p:spPr>
        <p:txBody>
          <a:bodyPr wrap="none" lIns="78365" tIns="39183" rIns="78365" bIns="39183">
            <a:spAutoFit/>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69" name="Line 111"/>
          <p:cNvSpPr>
            <a:spLocks noChangeShapeType="1"/>
          </p:cNvSpPr>
          <p:nvPr/>
        </p:nvSpPr>
        <p:spPr bwMode="gray">
          <a:xfrm>
            <a:off x="624364" y="3569970"/>
            <a:ext cx="7119461" cy="0"/>
          </a:xfrm>
          <a:prstGeom prst="line">
            <a:avLst/>
          </a:prstGeom>
          <a:noFill/>
          <a:ln w="12700">
            <a:solidFill>
              <a:schemeClr val="hlink"/>
            </a:solidFill>
            <a:round/>
            <a:headEnd/>
            <a:tailEnd/>
          </a:ln>
        </p:spPr>
        <p:txBody>
          <a:bodyPr wrap="none" lIns="78365" tIns="39183" rIns="78365" bIns="39183">
            <a:spAutoFit/>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70" name="Line 6"/>
          <p:cNvSpPr>
            <a:spLocks noChangeShapeType="1"/>
          </p:cNvSpPr>
          <p:nvPr/>
        </p:nvSpPr>
        <p:spPr bwMode="gray">
          <a:xfrm>
            <a:off x="5743575" y="1573531"/>
            <a:ext cx="0" cy="2404110"/>
          </a:xfrm>
          <a:prstGeom prst="line">
            <a:avLst/>
          </a:prstGeom>
          <a:noFill/>
          <a:ln w="38100" cap="rnd">
            <a:solidFill>
              <a:schemeClr val="accent2"/>
            </a:solidFill>
            <a:prstDash val="sysDot"/>
            <a:round/>
            <a:headEnd/>
            <a:tailEnd/>
          </a:ln>
        </p:spPr>
        <p:txBody>
          <a:bodyPr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nvGrpSpPr>
          <p:cNvPr id="22" name="Group 106"/>
          <p:cNvGrpSpPr>
            <a:grpSpLocks/>
          </p:cNvGrpSpPr>
          <p:nvPr/>
        </p:nvGrpSpPr>
        <p:grpSpPr bwMode="auto">
          <a:xfrm>
            <a:off x="1314452" y="3265180"/>
            <a:ext cx="5092065" cy="208280"/>
            <a:chOff x="920" y="2631"/>
            <a:chExt cx="3564" cy="164"/>
          </a:xfrm>
        </p:grpSpPr>
        <p:sp>
          <p:nvSpPr>
            <p:cNvPr id="44072" name="Rectangle 65"/>
            <p:cNvSpPr>
              <a:spLocks noChangeArrowheads="1"/>
            </p:cNvSpPr>
            <p:nvPr/>
          </p:nvSpPr>
          <p:spPr bwMode="gray">
            <a:xfrm>
              <a:off x="920" y="2631"/>
              <a:ext cx="1634" cy="164"/>
            </a:xfrm>
            <a:prstGeom prst="rect">
              <a:avLst/>
            </a:prstGeom>
            <a:noFill/>
            <a:ln w="9525" algn="ctr">
              <a:noFill/>
              <a:miter lim="800000"/>
              <a:headEnd/>
              <a:tailEnd/>
            </a:ln>
          </p:spPr>
          <p:txBody>
            <a:bodyPr wrap="none" lIns="0" tIns="0" rIns="0" bIns="0" anchor="ctr">
              <a:spAutoFit/>
            </a:bodyPr>
            <a:lstStyle/>
            <a:p>
              <a:pPr algn="r" defTabSz="783648" eaLnBrk="0" fontAlgn="base" hangingPunct="0">
                <a:lnSpc>
                  <a:spcPct val="90000"/>
                </a:lnSpc>
                <a:spcBef>
                  <a:spcPct val="0"/>
                </a:spcBef>
                <a:spcAft>
                  <a:spcPct val="0"/>
                </a:spcAft>
              </a:pPr>
              <a:r>
                <a:rPr lang="en-GB" b="1" dirty="0" err="1" smtClean="0">
                  <a:solidFill>
                    <a:srgbClr val="798893"/>
                  </a:solidFill>
                  <a:ea typeface="Arial Unicode MS" pitchFamily="34" charset="-128"/>
                  <a:cs typeface="Arial Unicode MS" pitchFamily="34" charset="-128"/>
                </a:rPr>
                <a:t>Warfarin</a:t>
              </a:r>
              <a:r>
                <a:rPr lang="en-GB" b="1" dirty="0" smtClean="0">
                  <a:solidFill>
                    <a:srgbClr val="798893"/>
                  </a:solidFill>
                  <a:ea typeface="Arial Unicode MS" pitchFamily="34" charset="-128"/>
                  <a:cs typeface="Arial Unicode MS" pitchFamily="34" charset="-128"/>
                </a:rPr>
                <a:t> vs. </a:t>
              </a:r>
              <a:r>
                <a:rPr lang="en-GB" b="1" dirty="0" err="1" smtClean="0">
                  <a:solidFill>
                    <a:srgbClr val="798893"/>
                  </a:solidFill>
                  <a:ea typeface="Arial Unicode MS" pitchFamily="34" charset="-128"/>
                  <a:cs typeface="Arial Unicode MS" pitchFamily="34" charset="-128"/>
                </a:rPr>
                <a:t>ximelagatran</a:t>
              </a:r>
              <a:endParaRPr lang="en-US" b="1" dirty="0" smtClean="0">
                <a:solidFill>
                  <a:srgbClr val="798893"/>
                </a:solidFill>
                <a:ea typeface="Arial Unicode MS" pitchFamily="34" charset="-128"/>
                <a:cs typeface="Arial Unicode MS" pitchFamily="34" charset="-128"/>
              </a:endParaRPr>
            </a:p>
          </p:txBody>
        </p:sp>
        <p:grpSp>
          <p:nvGrpSpPr>
            <p:cNvPr id="23" name="Group 100"/>
            <p:cNvGrpSpPr>
              <a:grpSpLocks/>
            </p:cNvGrpSpPr>
            <p:nvPr/>
          </p:nvGrpSpPr>
          <p:grpSpPr bwMode="auto">
            <a:xfrm>
              <a:off x="3660" y="2653"/>
              <a:ext cx="824" cy="120"/>
              <a:chOff x="3660" y="2653"/>
              <a:chExt cx="824" cy="120"/>
            </a:xfrm>
          </p:grpSpPr>
          <p:grpSp>
            <p:nvGrpSpPr>
              <p:cNvPr id="24" name="Group 95"/>
              <p:cNvGrpSpPr>
                <a:grpSpLocks/>
              </p:cNvGrpSpPr>
              <p:nvPr/>
            </p:nvGrpSpPr>
            <p:grpSpPr bwMode="auto">
              <a:xfrm>
                <a:off x="3660" y="2657"/>
                <a:ext cx="824" cy="112"/>
                <a:chOff x="3660" y="2657"/>
                <a:chExt cx="824" cy="112"/>
              </a:xfrm>
            </p:grpSpPr>
            <p:sp>
              <p:nvSpPr>
                <p:cNvPr id="44078" name="Line 48"/>
                <p:cNvSpPr>
                  <a:spLocks noChangeShapeType="1"/>
                </p:cNvSpPr>
                <p:nvPr/>
              </p:nvSpPr>
              <p:spPr bwMode="gray">
                <a:xfrm>
                  <a:off x="3660" y="2715"/>
                  <a:ext cx="824" cy="0"/>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79" name="Line 49"/>
                <p:cNvSpPr>
                  <a:spLocks noChangeShapeType="1"/>
                </p:cNvSpPr>
                <p:nvPr/>
              </p:nvSpPr>
              <p:spPr bwMode="gray">
                <a:xfrm>
                  <a:off x="3660" y="2657"/>
                  <a:ext cx="0" cy="112"/>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4080" name="Line 50"/>
                <p:cNvSpPr>
                  <a:spLocks noChangeShapeType="1"/>
                </p:cNvSpPr>
                <p:nvPr/>
              </p:nvSpPr>
              <p:spPr bwMode="gray">
                <a:xfrm>
                  <a:off x="4484" y="2657"/>
                  <a:ext cx="0" cy="112"/>
                </a:xfrm>
                <a:prstGeom prst="line">
                  <a:avLst/>
                </a:prstGeom>
                <a:noFill/>
                <a:ln w="19050">
                  <a:solidFill>
                    <a:schemeClr val="folHlink"/>
                  </a:solidFill>
                  <a:round/>
                  <a:headEnd/>
                  <a:tailEnd/>
                </a:ln>
              </p:spPr>
              <p:txBody>
                <a:bodyP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grpSp>
            <p:nvGrpSpPr>
              <p:cNvPr id="25" name="Group 102"/>
              <p:cNvGrpSpPr>
                <a:grpSpLocks/>
              </p:cNvGrpSpPr>
              <p:nvPr/>
            </p:nvGrpSpPr>
            <p:grpSpPr bwMode="auto">
              <a:xfrm>
                <a:off x="3948" y="2653"/>
                <a:ext cx="119" cy="120"/>
                <a:chOff x="2485" y="2901"/>
                <a:chExt cx="125" cy="124"/>
              </a:xfrm>
            </p:grpSpPr>
            <p:sp>
              <p:nvSpPr>
                <p:cNvPr id="44076" name="Rectangle 103"/>
                <p:cNvSpPr>
                  <a:spLocks noChangeArrowheads="1"/>
                </p:cNvSpPr>
                <p:nvPr/>
              </p:nvSpPr>
              <p:spPr bwMode="gray">
                <a:xfrm>
                  <a:off x="2485" y="2901"/>
                  <a:ext cx="125" cy="124"/>
                </a:xfrm>
                <a:prstGeom prst="rect">
                  <a:avLst/>
                </a:prstGeom>
                <a:solidFill>
                  <a:schemeClr val="folHlink"/>
                </a:solidFill>
                <a:ln w="28575" algn="ctr">
                  <a:solidFill>
                    <a:schemeClr val="folHlink"/>
                  </a:solidFill>
                  <a:miter lim="800000"/>
                  <a:headEnd/>
                  <a:tailEnd/>
                </a:ln>
              </p:spPr>
              <p:txBody>
                <a:bodyPr anchor="ctr"/>
                <a:lstStyle/>
                <a:p>
                  <a:pPr defTabSz="783648" eaLnBrk="0" fontAlgn="base" hangingPunct="0">
                    <a:spcBef>
                      <a:spcPct val="0"/>
                    </a:spcBef>
                    <a:spcAft>
                      <a:spcPct val="0"/>
                    </a:spcAft>
                  </a:pPr>
                  <a:endParaRPr lang="en-GB" sz="1200" b="1" dirty="0" smtClean="0">
                    <a:solidFill>
                      <a:srgbClr val="798893"/>
                    </a:solidFill>
                    <a:ea typeface="Arial Unicode MS" pitchFamily="34" charset="-128"/>
                    <a:cs typeface="Arial Unicode MS" pitchFamily="34" charset="-128"/>
                  </a:endParaRPr>
                </a:p>
              </p:txBody>
            </p:sp>
            <p:sp>
              <p:nvSpPr>
                <p:cNvPr id="44077" name="Oval 104"/>
                <p:cNvSpPr>
                  <a:spLocks noChangeArrowheads="1"/>
                </p:cNvSpPr>
                <p:nvPr/>
              </p:nvSpPr>
              <p:spPr bwMode="gray">
                <a:xfrm>
                  <a:off x="2499" y="2916"/>
                  <a:ext cx="96" cy="62"/>
                </a:xfrm>
                <a:prstGeom prst="ellipse">
                  <a:avLst/>
                </a:prstGeom>
                <a:gradFill rotWithShape="1">
                  <a:gsLst>
                    <a:gs pos="0">
                      <a:schemeClr val="tx1"/>
                    </a:gs>
                    <a:gs pos="100000">
                      <a:schemeClr val="folHlink"/>
                    </a:gs>
                  </a:gsLst>
                  <a:lin ang="5400000" scaled="1"/>
                </a:gradFill>
                <a:ln w="9525" algn="ctr">
                  <a:noFill/>
                  <a:round/>
                  <a:headEnd/>
                  <a:tailEnd/>
                </a:ln>
              </p:spPr>
              <p:txBody>
                <a:bodyPr lIns="0" tIns="0" rIns="0" bIns="0" anchor="ctr"/>
                <a:lstStyle/>
                <a:p>
                  <a:pPr defTabSz="783648" eaLnBrk="0" fontAlgn="base" hangingPunct="0">
                    <a:spcBef>
                      <a:spcPct val="0"/>
                    </a:spcBef>
                    <a:spcAft>
                      <a:spcPct val="0"/>
                    </a:spcAft>
                  </a:pPr>
                  <a:endParaRPr lang="en-GB" dirty="0" smtClean="0">
                    <a:solidFill>
                      <a:srgbClr val="00428A"/>
                    </a:solidFill>
                    <a:ea typeface="Arial Unicode MS" pitchFamily="34" charset="-128"/>
                    <a:cs typeface="Arial Unicode MS" pitchFamily="34" charset="-128"/>
                  </a:endParaRPr>
                </a:p>
              </p:txBody>
            </p:sp>
          </p:gr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gray">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3250" name="AutoShape 2"/>
          <p:cNvSpPr>
            <a:spLocks noChangeArrowheads="1"/>
          </p:cNvSpPr>
          <p:nvPr/>
        </p:nvSpPr>
        <p:spPr bwMode="gray">
          <a:xfrm>
            <a:off x="485775" y="842010"/>
            <a:ext cx="7452360" cy="3916680"/>
          </a:xfrm>
          <a:prstGeom prst="roundRect">
            <a:avLst>
              <a:gd name="adj" fmla="val 1671"/>
            </a:avLst>
          </a:prstGeom>
          <a:solidFill>
            <a:schemeClr val="tx1"/>
          </a:solidFill>
          <a:ln w="9525" algn="ctr">
            <a:noFill/>
            <a:round/>
            <a:headEnd/>
            <a:tailEnd/>
          </a:ln>
        </p:spPr>
        <p:txBody>
          <a:bodyPr lIns="78365" tIns="39183" rIns="78365" bIns="39183" anchor="ctr"/>
          <a:lstStyle/>
          <a:p>
            <a:pPr defTabSz="783648" eaLnBrk="0" fontAlgn="base" hangingPunct="0">
              <a:spcBef>
                <a:spcPct val="0"/>
              </a:spcBef>
              <a:spcAft>
                <a:spcPct val="0"/>
              </a:spcAft>
            </a:pPr>
            <a:endParaRPr lang="en-GB" dirty="0" smtClean="0">
              <a:solidFill>
                <a:srgbClr val="042341"/>
              </a:solidFill>
              <a:ea typeface="Arial Unicode MS" pitchFamily="34" charset="-128"/>
              <a:cs typeface="Arial Unicode MS" pitchFamily="34" charset="-128"/>
            </a:endParaRPr>
          </a:p>
        </p:txBody>
      </p:sp>
      <p:sp>
        <p:nvSpPr>
          <p:cNvPr id="53251" name="Rectangle 186"/>
          <p:cNvSpPr>
            <a:spLocks noGrp="1" noChangeArrowheads="1"/>
          </p:cNvSpPr>
          <p:nvPr>
            <p:ph type="title" idx="4294967295"/>
          </p:nvPr>
        </p:nvSpPr>
        <p:spPr bwMode="gray"/>
        <p:txBody>
          <a:bodyPr/>
          <a:lstStyle/>
          <a:p>
            <a:r>
              <a:rPr lang="en-US" smtClean="0">
                <a:latin typeface="Arial" pitchFamily="34" charset="0"/>
              </a:rPr>
              <a:t>NET CLINICAL BENEFIT AND COMPONENTS</a:t>
            </a:r>
            <a:br>
              <a:rPr lang="en-US" smtClean="0">
                <a:latin typeface="Arial" pitchFamily="34" charset="0"/>
              </a:rPr>
            </a:br>
            <a:endParaRPr lang="en-US" smtClean="0">
              <a:latin typeface="Arial" pitchFamily="34" charset="0"/>
            </a:endParaRPr>
          </a:p>
        </p:txBody>
      </p:sp>
      <p:graphicFrame>
        <p:nvGraphicFramePr>
          <p:cNvPr id="288845" name="Group 77"/>
          <p:cNvGraphicFramePr>
            <a:graphicFrameLocks noGrp="1"/>
          </p:cNvGraphicFramePr>
          <p:nvPr/>
        </p:nvGraphicFramePr>
        <p:xfrm>
          <a:off x="615792" y="956312"/>
          <a:ext cx="7188042" cy="3688080"/>
        </p:xfrm>
        <a:graphic>
          <a:graphicData uri="http://schemas.openxmlformats.org/drawingml/2006/table">
            <a:tbl>
              <a:tblPr/>
              <a:tblGrid>
                <a:gridCol w="2267426"/>
                <a:gridCol w="1037273"/>
                <a:gridCol w="1037273"/>
                <a:gridCol w="948690"/>
                <a:gridCol w="948690"/>
                <a:gridCol w="948690"/>
              </a:tblGrid>
              <a:tr h="87630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CA" sz="1100" b="1" i="0" u="none" strike="noStrike" cap="none" normalizeH="0" baseline="0" smtClean="0">
                          <a:ln>
                            <a:noFill/>
                          </a:ln>
                          <a:solidFill>
                            <a:schemeClr val="tx1"/>
                          </a:solidFill>
                          <a:effectLst/>
                          <a:latin typeface="Arial" charset="0"/>
                          <a:ea typeface="Arial Unicode MS" pitchFamily="34" charset="-128"/>
                          <a:cs typeface="Arial" charset="0"/>
                        </a:rPr>
                        <a:t>Characteristic</a:t>
                      </a:r>
                      <a:endParaRPr kumimoji="0" lang="en-US" sz="1100" b="1" i="0" u="none" strike="noStrike" cap="none" normalizeH="0" baseline="0" smtClean="0">
                        <a:ln>
                          <a:noFill/>
                        </a:ln>
                        <a:solidFill>
                          <a:schemeClr val="tx1"/>
                        </a:solidFill>
                        <a:effectLst/>
                        <a:latin typeface="Arial" charset="0"/>
                        <a:ea typeface="Arial Unicode MS" pitchFamily="34" charset="-128"/>
                        <a:cs typeface="Arial" charset="0"/>
                      </a:endParaRPr>
                    </a:p>
                  </a:txBody>
                  <a:tcPr marL="82296" marR="82296" marT="36576" marB="36576" anchor="ctr" horzOverflow="overflow">
                    <a:lnL>
                      <a:noFill/>
                    </a:lnL>
                    <a:lnR w="12700" cap="flat" cmpd="sng" algn="ctr">
                      <a:solidFill>
                        <a:schemeClr val="hlink"/>
                      </a:solidFill>
                      <a:prstDash val="solid"/>
                      <a:round/>
                      <a:headEnd type="none" w="med" len="med"/>
                      <a:tailEnd type="none" w="med" len="med"/>
                    </a:lnR>
                    <a:lnT>
                      <a:noFill/>
                    </a:lnT>
                    <a:lnB w="12700" cap="flat" cmpd="sng" algn="ctr">
                      <a:solidFill>
                        <a:schemeClr val="hlink"/>
                      </a:solidFill>
                      <a:prstDash val="solid"/>
                      <a:round/>
                      <a:headEnd type="none" w="med" len="med"/>
                      <a:tailEnd type="none" w="med" len="med"/>
                    </a:lnB>
                    <a:lnTlToBr>
                      <a:noFill/>
                    </a:lnTlToBr>
                    <a:lnBlToTr>
                      <a:noFill/>
                    </a:lnBlToTr>
                    <a:solidFill>
                      <a:srgbClr val="052A4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CA" sz="1100" b="1" i="0" u="none" strike="noStrike" cap="none" normalizeH="0" baseline="0" smtClean="0">
                          <a:ln>
                            <a:noFill/>
                          </a:ln>
                          <a:solidFill>
                            <a:schemeClr val="tx1"/>
                          </a:solidFill>
                          <a:effectLst/>
                          <a:latin typeface="Arial" charset="0"/>
                          <a:ea typeface="Arial Unicode MS" pitchFamily="34" charset="-128"/>
                          <a:cs typeface="Arial" charset="0"/>
                        </a:rPr>
                        <a:t>Dabigatran</a:t>
                      </a:r>
                    </a:p>
                    <a:p>
                      <a:pPr marL="0" marR="0" lvl="0" indent="0" algn="ctr" defTabSz="914400" rtl="0" eaLnBrk="1" fontAlgn="base" latinLnBrk="0" hangingPunct="1">
                        <a:lnSpc>
                          <a:spcPct val="100000"/>
                        </a:lnSpc>
                        <a:spcBef>
                          <a:spcPct val="0"/>
                        </a:spcBef>
                        <a:spcAft>
                          <a:spcPct val="40000"/>
                        </a:spcAft>
                        <a:buClrTx/>
                        <a:buSzTx/>
                        <a:buFontTx/>
                        <a:buNone/>
                        <a:tabLst/>
                      </a:pPr>
                      <a:r>
                        <a:rPr kumimoji="0" lang="en-CA" sz="1100" b="1" i="0" u="none" strike="noStrike" cap="none" normalizeH="0" baseline="0" smtClean="0">
                          <a:ln>
                            <a:noFill/>
                          </a:ln>
                          <a:solidFill>
                            <a:schemeClr val="tx1"/>
                          </a:solidFill>
                          <a:effectLst/>
                          <a:latin typeface="Arial" charset="0"/>
                          <a:ea typeface="Arial Unicode MS" pitchFamily="34" charset="-128"/>
                          <a:cs typeface="Arial" charset="0"/>
                        </a:rPr>
                        <a:t>150 mg</a:t>
                      </a:r>
                      <a:endParaRPr kumimoji="0" lang="en-US" sz="1100" b="1" i="0" u="none" strike="noStrike" cap="none" normalizeH="0" baseline="0" smtClean="0">
                        <a:ln>
                          <a:noFill/>
                        </a:ln>
                        <a:solidFill>
                          <a:schemeClr val="tx1"/>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w="12700" cap="flat" cmpd="sng" algn="ctr">
                      <a:solidFill>
                        <a:schemeClr val="hlink"/>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CA" sz="1100" b="1" i="0" u="none" strike="noStrike" cap="none" normalizeH="0" baseline="0" smtClean="0">
                          <a:ln>
                            <a:noFill/>
                          </a:ln>
                          <a:solidFill>
                            <a:schemeClr val="tx1"/>
                          </a:solidFill>
                          <a:effectLst/>
                          <a:latin typeface="Arial" charset="0"/>
                          <a:ea typeface="Arial Unicode MS" pitchFamily="34" charset="-128"/>
                          <a:cs typeface="Arial" charset="0"/>
                        </a:rPr>
                        <a:t>Dabigatran</a:t>
                      </a:r>
                    </a:p>
                    <a:p>
                      <a:pPr marL="0" marR="0" lvl="0" indent="0" algn="ctr" defTabSz="914400" rtl="0" eaLnBrk="1" fontAlgn="base" latinLnBrk="0" hangingPunct="1">
                        <a:lnSpc>
                          <a:spcPct val="100000"/>
                        </a:lnSpc>
                        <a:spcBef>
                          <a:spcPct val="0"/>
                        </a:spcBef>
                        <a:spcAft>
                          <a:spcPct val="40000"/>
                        </a:spcAft>
                        <a:buClrTx/>
                        <a:buSzTx/>
                        <a:buFontTx/>
                        <a:buNone/>
                        <a:tabLst/>
                      </a:pPr>
                      <a:r>
                        <a:rPr kumimoji="0" lang="en-CA" sz="1100" b="1" i="0" u="none" strike="noStrike" cap="none" normalizeH="0" baseline="0" smtClean="0">
                          <a:ln>
                            <a:noFill/>
                          </a:ln>
                          <a:solidFill>
                            <a:schemeClr val="tx1"/>
                          </a:solidFill>
                          <a:effectLst/>
                          <a:latin typeface="Arial" charset="0"/>
                          <a:ea typeface="Arial Unicode MS" pitchFamily="34" charset="-128"/>
                          <a:cs typeface="Arial" charset="0"/>
                        </a:rPr>
                        <a:t>110 mg</a:t>
                      </a:r>
                      <a:endParaRPr kumimoji="0" lang="en-US" sz="1100" b="1" i="0" u="none" strike="noStrike" cap="none" normalizeH="0" baseline="0" smtClean="0">
                        <a:ln>
                          <a:noFill/>
                        </a:ln>
                        <a:solidFill>
                          <a:schemeClr val="tx1"/>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w="12700" cap="flat" cmpd="sng" algn="ctr">
                      <a:solidFill>
                        <a:schemeClr val="hlink"/>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CA" sz="1100" b="1" i="0" u="none" strike="noStrike" cap="none" normalizeH="0" baseline="0" smtClean="0">
                          <a:ln>
                            <a:noFill/>
                          </a:ln>
                          <a:solidFill>
                            <a:schemeClr val="tx1"/>
                          </a:solidFill>
                          <a:effectLst/>
                          <a:latin typeface="Arial" charset="0"/>
                          <a:ea typeface="Arial Unicode MS" pitchFamily="34" charset="-128"/>
                          <a:cs typeface="Arial" charset="0"/>
                        </a:rPr>
                        <a:t>Warfarin</a:t>
                      </a:r>
                      <a:endParaRPr kumimoji="0" lang="en-US" sz="1100" b="1" i="0" u="none" strike="noStrike" cap="none" normalizeH="0" baseline="0" smtClean="0">
                        <a:ln>
                          <a:noFill/>
                        </a:ln>
                        <a:solidFill>
                          <a:schemeClr val="tx1"/>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w="12700" cap="flat" cmpd="sng" algn="ctr">
                      <a:solidFill>
                        <a:schemeClr val="hlink"/>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1" i="0" u="none" strike="noStrike" cap="none" normalizeH="0" baseline="0" smtClean="0">
                          <a:ln>
                            <a:noFill/>
                          </a:ln>
                          <a:solidFill>
                            <a:schemeClr val="tx1"/>
                          </a:solidFill>
                          <a:effectLst/>
                          <a:latin typeface="Arial" charset="0"/>
                          <a:ea typeface="Arial Unicode MS" pitchFamily="34" charset="-128"/>
                          <a:cs typeface="Arial" charset="0"/>
                        </a:rPr>
                        <a:t>P value</a:t>
                      </a:r>
                    </a:p>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1" i="0" u="none" strike="noStrike" cap="none" normalizeH="0" baseline="0" smtClean="0">
                          <a:ln>
                            <a:noFill/>
                          </a:ln>
                          <a:solidFill>
                            <a:schemeClr val="tx1"/>
                          </a:solidFill>
                          <a:effectLst/>
                          <a:latin typeface="Arial" charset="0"/>
                          <a:ea typeface="Arial Unicode MS" pitchFamily="34" charset="-128"/>
                          <a:cs typeface="Arial" charset="0"/>
                        </a:rPr>
                        <a:t>D150</a:t>
                      </a:r>
                      <a:br>
                        <a:rPr kumimoji="0" lang="en-US" sz="1100" b="1" i="0" u="none" strike="noStrike" cap="none" normalizeH="0" baseline="0" smtClean="0">
                          <a:ln>
                            <a:noFill/>
                          </a:ln>
                          <a:solidFill>
                            <a:schemeClr val="tx1"/>
                          </a:solidFill>
                          <a:effectLst/>
                          <a:latin typeface="Arial" charset="0"/>
                          <a:ea typeface="Arial Unicode MS" pitchFamily="34" charset="-128"/>
                          <a:cs typeface="Arial" charset="0"/>
                        </a:rPr>
                      </a:br>
                      <a:r>
                        <a:rPr kumimoji="0" lang="en-US" sz="1100" b="1" i="0" u="none" strike="noStrike" cap="none" normalizeH="0" baseline="0" smtClean="0">
                          <a:ln>
                            <a:noFill/>
                          </a:ln>
                          <a:solidFill>
                            <a:schemeClr val="tx1"/>
                          </a:solidFill>
                          <a:effectLst/>
                          <a:latin typeface="Arial" charset="0"/>
                          <a:ea typeface="Arial Unicode MS" pitchFamily="34" charset="-128"/>
                          <a:cs typeface="Arial" charset="0"/>
                        </a:rPr>
                        <a:t>vs. W</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1" i="0" u="none" strike="noStrike" cap="none" normalizeH="0" baseline="0" smtClean="0">
                          <a:ln>
                            <a:noFill/>
                          </a:ln>
                          <a:solidFill>
                            <a:schemeClr val="tx1"/>
                          </a:solidFill>
                          <a:effectLst/>
                          <a:latin typeface="Arial" charset="0"/>
                          <a:ea typeface="Arial Unicode MS" pitchFamily="34" charset="-128"/>
                          <a:cs typeface="Arial" charset="0"/>
                        </a:rPr>
                        <a:t>P value</a:t>
                      </a:r>
                    </a:p>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1" i="0" u="none" strike="noStrike" cap="none" normalizeH="0" baseline="0" smtClean="0">
                          <a:ln>
                            <a:noFill/>
                          </a:ln>
                          <a:solidFill>
                            <a:schemeClr val="tx1"/>
                          </a:solidFill>
                          <a:effectLst/>
                          <a:latin typeface="Arial" charset="0"/>
                          <a:ea typeface="Arial Unicode MS" pitchFamily="34" charset="-128"/>
                          <a:cs typeface="Arial" charset="0"/>
                        </a:rPr>
                        <a:t>D110</a:t>
                      </a:r>
                      <a:br>
                        <a:rPr kumimoji="0" lang="en-US" sz="1100" b="1" i="0" u="none" strike="noStrike" cap="none" normalizeH="0" baseline="0" smtClean="0">
                          <a:ln>
                            <a:noFill/>
                          </a:ln>
                          <a:solidFill>
                            <a:schemeClr val="tx1"/>
                          </a:solidFill>
                          <a:effectLst/>
                          <a:latin typeface="Arial" charset="0"/>
                          <a:ea typeface="Arial Unicode MS" pitchFamily="34" charset="-128"/>
                          <a:cs typeface="Arial" charset="0"/>
                        </a:rPr>
                      </a:br>
                      <a:r>
                        <a:rPr kumimoji="0" lang="en-US" sz="1100" b="1" i="0" u="none" strike="noStrike" cap="none" normalizeH="0" baseline="0" smtClean="0">
                          <a:ln>
                            <a:noFill/>
                          </a:ln>
                          <a:solidFill>
                            <a:schemeClr val="tx1"/>
                          </a:solidFill>
                          <a:effectLst/>
                          <a:latin typeface="Arial" charset="0"/>
                          <a:ea typeface="Arial Unicode MS" pitchFamily="34" charset="-128"/>
                          <a:cs typeface="Arial" charset="0"/>
                        </a:rPr>
                        <a:t>vs. W</a:t>
                      </a:r>
                    </a:p>
                  </a:txBody>
                  <a:tcPr marL="82296" marR="82296" marT="36576" marB="36576" anchor="ctr" horzOverflow="overflow">
                    <a:lnL w="12700" cap="flat" cmpd="sng" algn="ctr">
                      <a:solidFill>
                        <a:schemeClr val="hlink"/>
                      </a:solidFill>
                      <a:prstDash val="solid"/>
                      <a:round/>
                      <a:headEnd type="none" w="med" len="med"/>
                      <a:tailEnd type="none" w="med" len="med"/>
                    </a:lnL>
                    <a:lnR>
                      <a:noFill/>
                    </a:lnR>
                    <a:lnT>
                      <a:noFill/>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r>
              <a:tr h="50673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CA" sz="1100" b="1" i="0" u="none" strike="noStrike" cap="none" normalizeH="0" baseline="0" smtClean="0">
                          <a:ln>
                            <a:noFill/>
                          </a:ln>
                          <a:solidFill>
                            <a:schemeClr val="tx2"/>
                          </a:solidFill>
                          <a:effectLst/>
                          <a:latin typeface="Arial" charset="0"/>
                          <a:ea typeface="Arial Unicode MS" pitchFamily="34" charset="-128"/>
                          <a:cs typeface="Arial" charset="0"/>
                        </a:rPr>
                        <a:t>Number of patients</a:t>
                      </a:r>
                      <a:endParaRPr kumimoji="0" lang="en-US" sz="1100" b="1" i="0" u="none" strike="noStrike" cap="none" normalizeH="0" baseline="0" smtClean="0">
                        <a:ln>
                          <a:noFill/>
                        </a:ln>
                        <a:solidFill>
                          <a:schemeClr val="tx2"/>
                        </a:solidFill>
                        <a:effectLst/>
                        <a:latin typeface="Arial" charset="0"/>
                        <a:ea typeface="Arial Unicode MS" pitchFamily="34" charset="-128"/>
                        <a:cs typeface="Arial" charset="0"/>
                      </a:endParaRPr>
                    </a:p>
                  </a:txBody>
                  <a:tcPr marL="82296" marR="82296" marT="36576" marB="36576" anchor="ctr" horzOverflow="overflow">
                    <a:lnL>
                      <a:noFill/>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E7F2FD"/>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CA" sz="1100" b="0" i="0" u="none" strike="noStrike" cap="none" normalizeH="0" baseline="0" smtClean="0">
                          <a:ln>
                            <a:noFill/>
                          </a:ln>
                          <a:solidFill>
                            <a:schemeClr val="tx2"/>
                          </a:solidFill>
                          <a:effectLst/>
                          <a:latin typeface="Arial" charset="0"/>
                          <a:ea typeface="Arial Unicode MS" pitchFamily="34" charset="-128"/>
                          <a:cs typeface="Arial" charset="0"/>
                        </a:rPr>
                        <a:t>6,076</a:t>
                      </a:r>
                      <a:endParaRPr kumimoji="0" lang="en-US" sz="1100" b="0" i="0" u="none" strike="noStrike" cap="none" normalizeH="0" baseline="0" smtClean="0">
                        <a:ln>
                          <a:noFill/>
                        </a:ln>
                        <a:solidFill>
                          <a:schemeClr val="tx2"/>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CA" sz="1100" b="0" i="0" u="none" strike="noStrike" cap="none" normalizeH="0" baseline="0" smtClean="0">
                          <a:ln>
                            <a:noFill/>
                          </a:ln>
                          <a:solidFill>
                            <a:schemeClr val="tx2"/>
                          </a:solidFill>
                          <a:effectLst/>
                          <a:latin typeface="Arial" charset="0"/>
                          <a:ea typeface="Arial Unicode MS" pitchFamily="34" charset="-128"/>
                          <a:cs typeface="Arial" charset="0"/>
                        </a:rPr>
                        <a:t>6,015</a:t>
                      </a:r>
                      <a:endParaRPr kumimoji="0" lang="en-US" sz="1100" b="0" i="0" u="none" strike="noStrike" cap="none" normalizeH="0" baseline="0" smtClean="0">
                        <a:ln>
                          <a:noFill/>
                        </a:ln>
                        <a:solidFill>
                          <a:schemeClr val="tx2"/>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9EB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CA" sz="1100" b="0" i="0" u="none" strike="noStrike" cap="none" normalizeH="0" baseline="0" smtClean="0">
                          <a:ln>
                            <a:noFill/>
                          </a:ln>
                          <a:solidFill>
                            <a:schemeClr val="tx2"/>
                          </a:solidFill>
                          <a:effectLst/>
                          <a:latin typeface="Arial" charset="0"/>
                          <a:ea typeface="Arial Unicode MS" pitchFamily="34" charset="-128"/>
                          <a:cs typeface="Arial" charset="0"/>
                        </a:rPr>
                        <a:t>6,022</a:t>
                      </a:r>
                      <a:endParaRPr kumimoji="0" lang="en-US" sz="1100" b="0" i="0" u="none" strike="noStrike" cap="none" normalizeH="0" baseline="0" smtClean="0">
                        <a:ln>
                          <a:noFill/>
                        </a:ln>
                        <a:solidFill>
                          <a:schemeClr val="tx2"/>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E5EBE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endParaRPr kumimoji="0" lang="en-GB" sz="1100" b="0" i="0" u="none" strike="noStrike" cap="none" normalizeH="0" baseline="0" smtClean="0">
                        <a:ln>
                          <a:noFill/>
                        </a:ln>
                        <a:solidFill>
                          <a:schemeClr val="tx2"/>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E1F6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endParaRPr kumimoji="0" lang="en-GB" sz="1100" b="0" i="0" u="none" strike="noStrike" cap="none" normalizeH="0" baseline="0" smtClean="0">
                        <a:ln>
                          <a:noFill/>
                        </a:ln>
                        <a:solidFill>
                          <a:schemeClr val="tx2"/>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E1F6FF"/>
                    </a:solidFill>
                  </a:tcPr>
                </a:tc>
              </a:tr>
              <a:tr h="50673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CA" sz="1100" b="1" i="0" u="none" strike="noStrike" cap="none" normalizeH="0" baseline="0" smtClean="0">
                          <a:ln>
                            <a:noFill/>
                          </a:ln>
                          <a:solidFill>
                            <a:schemeClr val="tx2"/>
                          </a:solidFill>
                          <a:effectLst/>
                          <a:latin typeface="Arial" charset="0"/>
                          <a:ea typeface="Arial Unicode MS" pitchFamily="34" charset="-128"/>
                          <a:cs typeface="Arial" charset="0"/>
                        </a:rPr>
                        <a:t>Net clinical benefit</a:t>
                      </a:r>
                    </a:p>
                  </a:txBody>
                  <a:tcPr marL="82296" marR="82296" marT="36576" marB="36576" anchor="ctr" horzOverflow="overflow">
                    <a:lnL>
                      <a:noFill/>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40000"/>
                        </a:spcAft>
                        <a:buClrTx/>
                        <a:buSzTx/>
                        <a:buFontTx/>
                        <a:buNone/>
                        <a:tabLst/>
                      </a:pPr>
                      <a:r>
                        <a:rPr kumimoji="0" lang="en-CA" sz="1100" b="0" i="0" u="none" strike="noStrike" cap="none" normalizeH="0" baseline="0" smtClean="0">
                          <a:ln>
                            <a:noFill/>
                          </a:ln>
                          <a:solidFill>
                            <a:schemeClr val="tx2"/>
                          </a:solidFill>
                          <a:effectLst/>
                          <a:latin typeface="Arial" charset="0"/>
                          <a:ea typeface="Arial Unicode MS" pitchFamily="34" charset="-128"/>
                          <a:cs typeface="Arial" charset="0"/>
                        </a:rPr>
                        <a:t>7.11</a:t>
                      </a:r>
                      <a:endParaRPr kumimoji="0" lang="en-US" sz="1100" b="0" i="0" u="none" strike="noStrike" cap="none" normalizeH="0" baseline="0" smtClean="0">
                        <a:ln>
                          <a:noFill/>
                        </a:ln>
                        <a:solidFill>
                          <a:schemeClr val="tx2"/>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40000"/>
                        </a:spcAft>
                        <a:buClrTx/>
                        <a:buSzTx/>
                        <a:buFontTx/>
                        <a:buNone/>
                        <a:tabLst/>
                      </a:pPr>
                      <a:r>
                        <a:rPr kumimoji="0" lang="en-CA" sz="1100" b="0" i="0" u="none" strike="noStrike" cap="none" normalizeH="0" baseline="0" smtClean="0">
                          <a:ln>
                            <a:noFill/>
                          </a:ln>
                          <a:solidFill>
                            <a:schemeClr val="tx2"/>
                          </a:solidFill>
                          <a:effectLst/>
                          <a:latin typeface="Arial" charset="0"/>
                          <a:ea typeface="Arial Unicode MS" pitchFamily="34" charset="-128"/>
                          <a:cs typeface="Arial" charset="0"/>
                        </a:rPr>
                        <a:t>7.34</a:t>
                      </a:r>
                      <a:endParaRPr kumimoji="0" lang="en-US" sz="1100" b="0" i="0" u="none" strike="noStrike" cap="none" normalizeH="0" baseline="0" smtClean="0">
                        <a:ln>
                          <a:noFill/>
                        </a:ln>
                        <a:solidFill>
                          <a:schemeClr val="tx2"/>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40000"/>
                        </a:spcAft>
                        <a:buClrTx/>
                        <a:buSzTx/>
                        <a:buFontTx/>
                        <a:buNone/>
                        <a:tabLst/>
                      </a:pPr>
                      <a:r>
                        <a:rPr kumimoji="0" lang="en-CA" sz="1100" b="0" i="0" u="none" strike="noStrike" cap="none" normalizeH="0" baseline="0" smtClean="0">
                          <a:ln>
                            <a:noFill/>
                          </a:ln>
                          <a:solidFill>
                            <a:schemeClr val="tx2"/>
                          </a:solidFill>
                          <a:effectLst/>
                          <a:latin typeface="Arial" charset="0"/>
                          <a:ea typeface="Arial Unicode MS" pitchFamily="34" charset="-128"/>
                          <a:cs typeface="Arial" charset="0"/>
                        </a:rPr>
                        <a:t>7.91</a:t>
                      </a:r>
                      <a:endParaRPr kumimoji="0" lang="en-US" sz="1100" b="0" i="0" u="none" strike="noStrike" cap="none" normalizeH="0" baseline="0" smtClean="0">
                        <a:ln>
                          <a:noFill/>
                        </a:ln>
                        <a:solidFill>
                          <a:schemeClr val="tx2"/>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40000"/>
                        </a:spcAft>
                        <a:buClrTx/>
                        <a:buSzTx/>
                        <a:buFontTx/>
                        <a:buNone/>
                        <a:tabLst/>
                      </a:pPr>
                      <a:r>
                        <a:rPr kumimoji="0" lang="en-GB" sz="1100" b="0" i="0" u="none" strike="noStrike" cap="none" normalizeH="0" baseline="0" smtClean="0">
                          <a:ln>
                            <a:noFill/>
                          </a:ln>
                          <a:solidFill>
                            <a:schemeClr val="tx2"/>
                          </a:solidFill>
                          <a:effectLst/>
                          <a:latin typeface="Arial" charset="0"/>
                          <a:ea typeface="Arial Unicode MS" pitchFamily="34" charset="-128"/>
                          <a:cs typeface="Arial" charset="0"/>
                        </a:rPr>
                        <a:t>0.02</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40000"/>
                        </a:spcAft>
                        <a:buClrTx/>
                        <a:buSzTx/>
                        <a:buFontTx/>
                        <a:buNone/>
                        <a:tabLst/>
                      </a:pPr>
                      <a:r>
                        <a:rPr kumimoji="0" lang="en-GB" sz="1100" b="0" i="0" u="none" strike="noStrike" cap="none" normalizeH="0" baseline="0" smtClean="0">
                          <a:ln>
                            <a:noFill/>
                          </a:ln>
                          <a:solidFill>
                            <a:schemeClr val="tx2"/>
                          </a:solidFill>
                          <a:effectLst/>
                          <a:latin typeface="Arial" charset="0"/>
                          <a:ea typeface="Arial Unicode MS" pitchFamily="34" charset="-128"/>
                          <a:cs typeface="Arial" charset="0"/>
                        </a:rPr>
                        <a:t>0.09</a:t>
                      </a:r>
                    </a:p>
                  </a:txBody>
                  <a:tcPr marL="82296" marR="82296" marT="36576" marB="36576" anchor="ctr" horzOverflow="overflow">
                    <a:lnL w="12700" cap="flat" cmpd="sng" algn="ctr">
                      <a:solidFill>
                        <a:schemeClr val="hlink"/>
                      </a:solidFill>
                      <a:prstDash val="solid"/>
                      <a:round/>
                      <a:headEnd type="none" w="med" len="med"/>
                      <a:tailEnd type="none" w="med" len="med"/>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r>
              <a:tr h="299720">
                <a:tc>
                  <a:txBody>
                    <a:bodyPr/>
                    <a:lstStyle/>
                    <a:p>
                      <a:pPr marL="231775" marR="0" lvl="0" indent="-231775" algn="l" defTabSz="914400" rtl="0" eaLnBrk="1" fontAlgn="base" latinLnBrk="0" hangingPunct="1">
                        <a:lnSpc>
                          <a:spcPct val="100000"/>
                        </a:lnSpc>
                        <a:spcBef>
                          <a:spcPct val="0"/>
                        </a:spcBef>
                        <a:spcAft>
                          <a:spcPct val="40000"/>
                        </a:spcAft>
                        <a:buClr>
                          <a:schemeClr val="accent2"/>
                        </a:buClr>
                        <a:buSzTx/>
                        <a:buFontTx/>
                        <a:buBlip>
                          <a:blip r:embed="rId4"/>
                        </a:buBlip>
                        <a:tabLst/>
                      </a:pPr>
                      <a:r>
                        <a:rPr kumimoji="0" lang="en-GB" sz="1100" b="1" i="0" u="none" strike="noStrike" cap="none" normalizeH="0" baseline="0" smtClean="0">
                          <a:ln>
                            <a:noFill/>
                          </a:ln>
                          <a:solidFill>
                            <a:schemeClr val="tx2"/>
                          </a:solidFill>
                          <a:effectLst/>
                          <a:latin typeface="Arial" charset="0"/>
                          <a:ea typeface="Arial Unicode MS" pitchFamily="34" charset="-128"/>
                          <a:cs typeface="Arial" charset="0"/>
                        </a:rPr>
                        <a:t>Stroke or SSE</a:t>
                      </a:r>
                    </a:p>
                  </a:txBody>
                  <a:tcPr marL="82296" marR="82296" marT="36576" marB="36576" anchor="ctr" horzOverflow="overflow">
                    <a:lnL>
                      <a:noFill/>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a:noFill/>
                    </a:lnB>
                    <a:lnTlToBr>
                      <a:noFill/>
                    </a:lnTlToBr>
                    <a:lnBlToTr>
                      <a:noFill/>
                    </a:lnBlToTr>
                    <a:solidFill>
                      <a:srgbClr val="E7F2FD"/>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1.11</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a:noFill/>
                    </a:lnB>
                    <a:lnTlToBr>
                      <a:noFill/>
                    </a:lnTlToBr>
                    <a:lnBlToTr>
                      <a:noFill/>
                    </a:lnBlToTr>
                    <a:solidFill>
                      <a:srgbClr val="D9F1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1.54</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a:noFill/>
                    </a:lnB>
                    <a:lnTlToBr>
                      <a:noFill/>
                    </a:lnTlToBr>
                    <a:lnBlToTr>
                      <a:noFill/>
                    </a:lnBlToTr>
                    <a:solidFill>
                      <a:srgbClr val="D9EB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CA" sz="1100" b="0" i="0" u="none" strike="noStrike" cap="none" normalizeH="0" baseline="0" smtClean="0">
                          <a:ln>
                            <a:noFill/>
                          </a:ln>
                          <a:solidFill>
                            <a:schemeClr val="tx2"/>
                          </a:solidFill>
                          <a:effectLst/>
                          <a:latin typeface="Arial" charset="0"/>
                          <a:ea typeface="Arial Unicode MS" pitchFamily="34" charset="-128"/>
                          <a:cs typeface="Arial" charset="0"/>
                        </a:rPr>
                        <a:t>1.71</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a:noFill/>
                    </a:lnB>
                    <a:lnTlToBr>
                      <a:noFill/>
                    </a:lnTlToBr>
                    <a:lnBlToTr>
                      <a:noFill/>
                    </a:lnBlToTr>
                    <a:solidFill>
                      <a:srgbClr val="E5EBE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&lt;0.001</a:t>
                      </a:r>
                      <a:r>
                        <a:rPr kumimoji="0" lang="en-US" sz="800" b="0" i="0" u="none" strike="noStrike" cap="none" normalizeH="0" baseline="0" smtClean="0">
                          <a:ln>
                            <a:noFill/>
                          </a:ln>
                          <a:solidFill>
                            <a:schemeClr val="tx2"/>
                          </a:solidFill>
                          <a:effectLst/>
                          <a:latin typeface="Arial" charset="0"/>
                          <a:ea typeface="Arial Unicode MS" pitchFamily="34" charset="-128"/>
                          <a:cs typeface="Arial" charset="0"/>
                        </a:rPr>
                        <a:t>(NI)</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a:noFill/>
                    </a:lnB>
                    <a:lnTlToBr>
                      <a:noFill/>
                    </a:lnTlToBr>
                    <a:lnBlToTr>
                      <a:noFill/>
                    </a:lnBlToTr>
                    <a:solidFill>
                      <a:srgbClr val="E1F6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&lt;0.001</a:t>
                      </a:r>
                      <a:r>
                        <a:rPr kumimoji="0" lang="en-US" sz="800" b="0" i="0" u="none" strike="noStrike" cap="none" normalizeH="0" baseline="0" smtClean="0">
                          <a:ln>
                            <a:noFill/>
                          </a:ln>
                          <a:solidFill>
                            <a:schemeClr val="tx2"/>
                          </a:solidFill>
                          <a:effectLst/>
                          <a:latin typeface="Arial" charset="0"/>
                          <a:ea typeface="Arial Unicode MS" pitchFamily="34" charset="-128"/>
                          <a:cs typeface="Arial" charset="0"/>
                        </a:rPr>
                        <a:t>(NI)</a:t>
                      </a:r>
                    </a:p>
                  </a:txBody>
                  <a:tcPr marL="82296" marR="82296" marT="36576" marB="36576" anchor="ctr" horzOverflow="overflow">
                    <a:lnL w="12700" cap="flat" cmpd="sng" algn="ctr">
                      <a:solidFill>
                        <a:schemeClr val="hlink"/>
                      </a:solidFill>
                      <a:prstDash val="solid"/>
                      <a:round/>
                      <a:headEnd type="none" w="med" len="med"/>
                      <a:tailEnd type="none" w="med" len="med"/>
                    </a:lnL>
                    <a:lnR>
                      <a:noFill/>
                    </a:lnR>
                    <a:lnT w="12700" cap="flat" cmpd="sng" algn="ctr">
                      <a:solidFill>
                        <a:schemeClr val="hlink"/>
                      </a:solidFill>
                      <a:prstDash val="solid"/>
                      <a:round/>
                      <a:headEnd type="none" w="med" len="med"/>
                      <a:tailEnd type="none" w="med" len="med"/>
                    </a:lnT>
                    <a:lnB>
                      <a:noFill/>
                    </a:lnB>
                    <a:lnTlToBr>
                      <a:noFill/>
                    </a:lnTlToBr>
                    <a:lnBlToTr>
                      <a:noFill/>
                    </a:lnBlToTr>
                    <a:solidFill>
                      <a:srgbClr val="E1F6FF"/>
                    </a:solidFill>
                  </a:tcPr>
                </a:tc>
              </a:tr>
              <a:tr h="299720">
                <a:tc>
                  <a:txBody>
                    <a:bodyPr/>
                    <a:lstStyle/>
                    <a:p>
                      <a:pPr marL="231775" marR="0" lvl="0" indent="-231775" algn="l" defTabSz="914400" rtl="0" eaLnBrk="1" fontAlgn="base" latinLnBrk="0" hangingPunct="1">
                        <a:lnSpc>
                          <a:spcPct val="100000"/>
                        </a:lnSpc>
                        <a:spcBef>
                          <a:spcPct val="0"/>
                        </a:spcBef>
                        <a:spcAft>
                          <a:spcPct val="40000"/>
                        </a:spcAft>
                        <a:buClr>
                          <a:schemeClr val="accent2"/>
                        </a:buClr>
                        <a:buSzTx/>
                        <a:buFontTx/>
                        <a:buBlip>
                          <a:blip r:embed="rId4"/>
                        </a:buBlip>
                        <a:tabLst/>
                      </a:pPr>
                      <a:endParaRPr kumimoji="0" lang="en-GB" sz="1100" b="1" i="0" u="none" strike="noStrike" cap="none" normalizeH="0" baseline="0" smtClean="0">
                        <a:ln>
                          <a:noFill/>
                        </a:ln>
                        <a:solidFill>
                          <a:schemeClr val="tx2"/>
                        </a:solidFill>
                        <a:effectLst/>
                        <a:latin typeface="Arial" charset="0"/>
                        <a:ea typeface="Arial Unicode MS" pitchFamily="34" charset="-128"/>
                        <a:cs typeface="Arial" charset="0"/>
                      </a:endParaRPr>
                    </a:p>
                  </a:txBody>
                  <a:tcPr marL="82296" marR="82296" marT="36576" marB="36576" anchor="ctr" horzOverflow="overflow">
                    <a:lnL>
                      <a:noFill/>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7F2FD"/>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endParaRPr kumimoji="0" lang="en-GB" sz="1100" b="0" i="0" u="none" strike="noStrike" cap="none" normalizeH="0" baseline="0" smtClean="0">
                        <a:ln>
                          <a:noFill/>
                        </a:ln>
                        <a:solidFill>
                          <a:schemeClr val="tx2"/>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D9F1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endParaRPr kumimoji="0" lang="en-GB" sz="1100" b="0" i="0" u="none" strike="noStrike" cap="none" normalizeH="0" baseline="0" smtClean="0">
                        <a:ln>
                          <a:noFill/>
                        </a:ln>
                        <a:solidFill>
                          <a:schemeClr val="tx2"/>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D9EB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endParaRPr kumimoji="0" lang="en-CA" sz="1100" b="0" i="0" u="none" strike="noStrike" cap="none" normalizeH="0" baseline="0" smtClean="0">
                        <a:ln>
                          <a:noFill/>
                        </a:ln>
                        <a:solidFill>
                          <a:schemeClr val="tx2"/>
                        </a:solidFill>
                        <a:effectLst/>
                        <a:latin typeface="Arial" charset="0"/>
                        <a:ea typeface="Arial Unicode MS" pitchFamily="34" charset="-128"/>
                        <a:cs typeface="Arial" charset="0"/>
                      </a:endParaRP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5EBE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1" i="0" u="none" strike="noStrike" cap="none" normalizeH="0" baseline="0" smtClean="0">
                          <a:ln>
                            <a:noFill/>
                          </a:ln>
                          <a:solidFill>
                            <a:schemeClr val="tx2"/>
                          </a:solidFill>
                          <a:effectLst/>
                          <a:latin typeface="Arial" charset="0"/>
                          <a:ea typeface="Arial Unicode MS" pitchFamily="34" charset="-128"/>
                          <a:cs typeface="Arial" charset="0"/>
                        </a:rPr>
                        <a:t>&lt;0.001</a:t>
                      </a:r>
                      <a:r>
                        <a:rPr kumimoji="0" lang="en-US" sz="800" b="1" i="0" u="none" strike="noStrike" cap="none" normalizeH="0" baseline="0" smtClean="0">
                          <a:ln>
                            <a:noFill/>
                          </a:ln>
                          <a:solidFill>
                            <a:schemeClr val="tx2"/>
                          </a:solidFill>
                          <a:effectLst/>
                          <a:latin typeface="Arial" charset="0"/>
                          <a:ea typeface="Arial Unicode MS" pitchFamily="34" charset="-128"/>
                          <a:cs typeface="Arial" charset="0"/>
                        </a:rPr>
                        <a:t>(sup)</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1F6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1" i="0" u="none" strike="noStrike" cap="none" normalizeH="0" baseline="0" smtClean="0">
                          <a:ln>
                            <a:noFill/>
                          </a:ln>
                          <a:solidFill>
                            <a:schemeClr val="tx2"/>
                          </a:solidFill>
                          <a:effectLst/>
                          <a:latin typeface="Arial" charset="0"/>
                          <a:ea typeface="Arial Unicode MS" pitchFamily="34" charset="-128"/>
                          <a:cs typeface="Arial" charset="0"/>
                        </a:rPr>
                        <a:t>0.30</a:t>
                      </a:r>
                      <a:r>
                        <a:rPr kumimoji="0" lang="en-US" sz="800" b="1" i="0" u="none" strike="noStrike" cap="none" normalizeH="0" baseline="0" smtClean="0">
                          <a:ln>
                            <a:noFill/>
                          </a:ln>
                          <a:solidFill>
                            <a:schemeClr val="tx2"/>
                          </a:solidFill>
                          <a:effectLst/>
                          <a:latin typeface="Arial" charset="0"/>
                          <a:ea typeface="Arial Unicode MS" pitchFamily="34" charset="-128"/>
                          <a:cs typeface="Arial" charset="0"/>
                        </a:rPr>
                        <a:t>(sup)</a:t>
                      </a:r>
                    </a:p>
                  </a:txBody>
                  <a:tcPr marL="82296" marR="82296" marT="36576" marB="36576" anchor="ctr" horzOverflow="overflow">
                    <a:lnL w="12700" cap="flat" cmpd="sng" algn="ctr">
                      <a:solidFill>
                        <a:schemeClr val="hlink"/>
                      </a:solidFill>
                      <a:prstDash val="solid"/>
                      <a:round/>
                      <a:headEnd type="none" w="med" len="med"/>
                      <a:tailEnd type="none" w="med" len="med"/>
                    </a:lnL>
                    <a:lnR>
                      <a:noFill/>
                    </a:lnR>
                    <a:lnT>
                      <a:noFill/>
                    </a:lnT>
                    <a:lnB>
                      <a:noFill/>
                    </a:lnB>
                    <a:lnTlToBr>
                      <a:noFill/>
                    </a:lnTlToBr>
                    <a:lnBlToTr>
                      <a:noFill/>
                    </a:lnBlToTr>
                    <a:solidFill>
                      <a:srgbClr val="E1F6FF"/>
                    </a:solidFill>
                  </a:tcPr>
                </a:tc>
              </a:tr>
              <a:tr h="299720">
                <a:tc>
                  <a:txBody>
                    <a:bodyPr/>
                    <a:lstStyle/>
                    <a:p>
                      <a:pPr marL="231775" marR="0" lvl="0" indent="-231775" algn="l" defTabSz="914400" rtl="0" eaLnBrk="1" fontAlgn="base" latinLnBrk="0" hangingPunct="1">
                        <a:lnSpc>
                          <a:spcPct val="100000"/>
                        </a:lnSpc>
                        <a:spcBef>
                          <a:spcPct val="0"/>
                        </a:spcBef>
                        <a:spcAft>
                          <a:spcPct val="40000"/>
                        </a:spcAft>
                        <a:buClr>
                          <a:schemeClr val="accent2"/>
                        </a:buClr>
                        <a:buSzTx/>
                        <a:buFontTx/>
                        <a:buBlip>
                          <a:blip r:embed="rId4"/>
                        </a:buBlip>
                        <a:tabLst/>
                      </a:pPr>
                      <a:r>
                        <a:rPr kumimoji="0" lang="en-GB" sz="1100" b="1" i="0" u="none" strike="noStrike" cap="none" normalizeH="0" baseline="0" smtClean="0">
                          <a:ln>
                            <a:noFill/>
                          </a:ln>
                          <a:solidFill>
                            <a:schemeClr val="tx2"/>
                          </a:solidFill>
                          <a:effectLst/>
                          <a:latin typeface="Arial" charset="0"/>
                          <a:ea typeface="Arial Unicode MS" pitchFamily="34" charset="-128"/>
                          <a:cs typeface="Arial" charset="0"/>
                        </a:rPr>
                        <a:t>Death</a:t>
                      </a:r>
                    </a:p>
                  </a:txBody>
                  <a:tcPr marL="82296" marR="82296" marT="36576" marB="36576" anchor="ctr" horzOverflow="overflow">
                    <a:lnL>
                      <a:noFill/>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7F2FD"/>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3.64</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D9F1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3.75</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D9EB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CA" sz="1100" b="0" i="0" u="none" strike="noStrike" cap="none" normalizeH="0" baseline="0" smtClean="0">
                          <a:ln>
                            <a:noFill/>
                          </a:ln>
                          <a:solidFill>
                            <a:schemeClr val="tx2"/>
                          </a:solidFill>
                          <a:effectLst/>
                          <a:latin typeface="Arial" charset="0"/>
                          <a:ea typeface="Arial Unicode MS" pitchFamily="34" charset="-128"/>
                          <a:cs typeface="Arial" charset="0"/>
                        </a:rPr>
                        <a:t>4.13</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5EBE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0.051</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1F6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0.13</a:t>
                      </a:r>
                    </a:p>
                  </a:txBody>
                  <a:tcPr marL="82296" marR="82296" marT="36576" marB="36576" anchor="ctr" horzOverflow="overflow">
                    <a:lnL w="12700" cap="flat" cmpd="sng" algn="ctr">
                      <a:solidFill>
                        <a:schemeClr val="hlink"/>
                      </a:solidFill>
                      <a:prstDash val="solid"/>
                      <a:round/>
                      <a:headEnd type="none" w="med" len="med"/>
                      <a:tailEnd type="none" w="med" len="med"/>
                    </a:lnL>
                    <a:lnR>
                      <a:noFill/>
                    </a:lnR>
                    <a:lnT>
                      <a:noFill/>
                    </a:lnT>
                    <a:lnB>
                      <a:noFill/>
                    </a:lnB>
                    <a:lnTlToBr>
                      <a:noFill/>
                    </a:lnTlToBr>
                    <a:lnBlToTr>
                      <a:noFill/>
                    </a:lnBlToTr>
                    <a:solidFill>
                      <a:srgbClr val="E1F6FF"/>
                    </a:solidFill>
                  </a:tcPr>
                </a:tc>
              </a:tr>
              <a:tr h="299720">
                <a:tc>
                  <a:txBody>
                    <a:bodyPr/>
                    <a:lstStyle/>
                    <a:p>
                      <a:pPr marL="231775" marR="0" lvl="0" indent="-231775" algn="l" defTabSz="914400" rtl="0" eaLnBrk="1" fontAlgn="base" latinLnBrk="0" hangingPunct="1">
                        <a:lnSpc>
                          <a:spcPct val="100000"/>
                        </a:lnSpc>
                        <a:spcBef>
                          <a:spcPct val="0"/>
                        </a:spcBef>
                        <a:spcAft>
                          <a:spcPct val="40000"/>
                        </a:spcAft>
                        <a:buClr>
                          <a:schemeClr val="accent2"/>
                        </a:buClr>
                        <a:buSzTx/>
                        <a:buFontTx/>
                        <a:buBlip>
                          <a:blip r:embed="rId4"/>
                        </a:buBlip>
                        <a:tabLst/>
                      </a:pPr>
                      <a:r>
                        <a:rPr kumimoji="0" lang="en-GB" sz="1100" b="1" i="0" u="none" strike="noStrike" cap="none" normalizeH="0" baseline="0" smtClean="0">
                          <a:ln>
                            <a:noFill/>
                          </a:ln>
                          <a:solidFill>
                            <a:schemeClr val="tx2"/>
                          </a:solidFill>
                          <a:effectLst/>
                          <a:latin typeface="Arial" charset="0"/>
                          <a:ea typeface="Arial Unicode MS" pitchFamily="34" charset="-128"/>
                          <a:cs typeface="Arial" charset="0"/>
                        </a:rPr>
                        <a:t>Major bleeding</a:t>
                      </a:r>
                    </a:p>
                  </a:txBody>
                  <a:tcPr marL="82296" marR="82296" marT="36576" marB="36576" anchor="ctr" horzOverflow="overflow">
                    <a:lnL>
                      <a:noFill/>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7F2FD"/>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3.32</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D9F1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2.87</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D9EB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CA" sz="1100" b="0" i="0" u="none" strike="noStrike" cap="none" normalizeH="0" baseline="0" smtClean="0">
                          <a:ln>
                            <a:noFill/>
                          </a:ln>
                          <a:solidFill>
                            <a:schemeClr val="tx2"/>
                          </a:solidFill>
                          <a:effectLst/>
                          <a:latin typeface="Arial" charset="0"/>
                          <a:ea typeface="Arial Unicode MS" pitchFamily="34" charset="-128"/>
                          <a:cs typeface="Arial" charset="0"/>
                        </a:rPr>
                        <a:t>3.57</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5EBE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0.32</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1F6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0.003</a:t>
                      </a:r>
                    </a:p>
                  </a:txBody>
                  <a:tcPr marL="82296" marR="82296" marT="36576" marB="36576" anchor="ctr" horzOverflow="overflow">
                    <a:lnL w="12700" cap="flat" cmpd="sng" algn="ctr">
                      <a:solidFill>
                        <a:schemeClr val="hlink"/>
                      </a:solidFill>
                      <a:prstDash val="solid"/>
                      <a:round/>
                      <a:headEnd type="none" w="med" len="med"/>
                      <a:tailEnd type="none" w="med" len="med"/>
                    </a:lnL>
                    <a:lnR>
                      <a:noFill/>
                    </a:lnR>
                    <a:lnT>
                      <a:noFill/>
                    </a:lnT>
                    <a:lnB>
                      <a:noFill/>
                    </a:lnB>
                    <a:lnTlToBr>
                      <a:noFill/>
                    </a:lnTlToBr>
                    <a:lnBlToTr>
                      <a:noFill/>
                    </a:lnBlToTr>
                    <a:solidFill>
                      <a:srgbClr val="E1F6FF"/>
                    </a:solidFill>
                  </a:tcPr>
                </a:tc>
              </a:tr>
              <a:tr h="299720">
                <a:tc>
                  <a:txBody>
                    <a:bodyPr/>
                    <a:lstStyle/>
                    <a:p>
                      <a:pPr marL="231775" marR="0" lvl="0" indent="-231775" algn="l" defTabSz="914400" rtl="0" eaLnBrk="1" fontAlgn="base" latinLnBrk="0" hangingPunct="1">
                        <a:lnSpc>
                          <a:spcPct val="100000"/>
                        </a:lnSpc>
                        <a:spcBef>
                          <a:spcPct val="0"/>
                        </a:spcBef>
                        <a:spcAft>
                          <a:spcPct val="40000"/>
                        </a:spcAft>
                        <a:buClr>
                          <a:schemeClr val="accent2"/>
                        </a:buClr>
                        <a:buSzTx/>
                        <a:buFontTx/>
                        <a:buBlip>
                          <a:blip r:embed="rId4"/>
                        </a:buBlip>
                        <a:tabLst/>
                      </a:pPr>
                      <a:r>
                        <a:rPr kumimoji="0" lang="en-GB" sz="1100" b="1" i="0" u="none" strike="noStrike" cap="none" normalizeH="0" baseline="0" smtClean="0">
                          <a:ln>
                            <a:noFill/>
                          </a:ln>
                          <a:solidFill>
                            <a:schemeClr val="tx2"/>
                          </a:solidFill>
                          <a:effectLst/>
                          <a:latin typeface="Arial" charset="0"/>
                          <a:ea typeface="Arial Unicode MS" pitchFamily="34" charset="-128"/>
                          <a:cs typeface="Arial" charset="0"/>
                        </a:rPr>
                        <a:t>Pulmonary embolism</a:t>
                      </a:r>
                    </a:p>
                  </a:txBody>
                  <a:tcPr marL="82296" marR="82296" marT="36576" marB="36576" anchor="ctr" horzOverflow="overflow">
                    <a:lnL>
                      <a:noFill/>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7F2FD"/>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0.15</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D9F1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0.12</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D9EB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CA" sz="1100" b="0" i="0" u="none" strike="noStrike" cap="none" normalizeH="0" baseline="0" smtClean="0">
                          <a:ln>
                            <a:noFill/>
                          </a:ln>
                          <a:solidFill>
                            <a:schemeClr val="tx2"/>
                          </a:solidFill>
                          <a:effectLst/>
                          <a:latin typeface="Arial" charset="0"/>
                          <a:ea typeface="Arial Unicode MS" pitchFamily="34" charset="-128"/>
                          <a:cs typeface="Arial" charset="0"/>
                        </a:rPr>
                        <a:t>0.10</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5EBE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0.30</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1F6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0.71</a:t>
                      </a:r>
                    </a:p>
                  </a:txBody>
                  <a:tcPr marL="82296" marR="82296" marT="36576" marB="36576" anchor="ctr" horzOverflow="overflow">
                    <a:lnL w="12700" cap="flat" cmpd="sng" algn="ctr">
                      <a:solidFill>
                        <a:schemeClr val="hlink"/>
                      </a:solidFill>
                      <a:prstDash val="solid"/>
                      <a:round/>
                      <a:headEnd type="none" w="med" len="med"/>
                      <a:tailEnd type="none" w="med" len="med"/>
                    </a:lnL>
                    <a:lnR>
                      <a:noFill/>
                    </a:lnR>
                    <a:lnT>
                      <a:noFill/>
                    </a:lnT>
                    <a:lnB>
                      <a:noFill/>
                    </a:lnB>
                    <a:lnTlToBr>
                      <a:noFill/>
                    </a:lnTlToBr>
                    <a:lnBlToTr>
                      <a:noFill/>
                    </a:lnBlToTr>
                    <a:solidFill>
                      <a:srgbClr val="E1F6FF"/>
                    </a:solidFill>
                  </a:tcPr>
                </a:tc>
              </a:tr>
              <a:tr h="299720">
                <a:tc>
                  <a:txBody>
                    <a:bodyPr/>
                    <a:lstStyle/>
                    <a:p>
                      <a:pPr marL="231775" marR="0" lvl="0" indent="-231775" algn="l" defTabSz="914400" rtl="0" eaLnBrk="1" fontAlgn="base" latinLnBrk="0" hangingPunct="1">
                        <a:lnSpc>
                          <a:spcPct val="100000"/>
                        </a:lnSpc>
                        <a:spcBef>
                          <a:spcPct val="0"/>
                        </a:spcBef>
                        <a:spcAft>
                          <a:spcPct val="40000"/>
                        </a:spcAft>
                        <a:buClr>
                          <a:schemeClr val="accent2"/>
                        </a:buClr>
                        <a:buSzTx/>
                        <a:buFontTx/>
                        <a:buBlip>
                          <a:blip r:embed="rId4"/>
                        </a:buBlip>
                        <a:tabLst/>
                      </a:pPr>
                      <a:r>
                        <a:rPr kumimoji="0" lang="en-GB" sz="1100" b="1" i="0" u="none" strike="noStrike" cap="none" normalizeH="0" baseline="0" smtClean="0">
                          <a:ln>
                            <a:noFill/>
                          </a:ln>
                          <a:solidFill>
                            <a:schemeClr val="tx2"/>
                          </a:solidFill>
                          <a:effectLst/>
                          <a:latin typeface="Arial" charset="0"/>
                          <a:ea typeface="Arial Unicode MS" pitchFamily="34" charset="-128"/>
                          <a:cs typeface="Arial" charset="0"/>
                        </a:rPr>
                        <a:t>Myocardial infarction</a:t>
                      </a:r>
                    </a:p>
                  </a:txBody>
                  <a:tcPr marL="82296" marR="82296" marT="36576" marB="36576" anchor="ctr" horzOverflow="overflow">
                    <a:lnL>
                      <a:noFill/>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7F2FD"/>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0.81</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D9F1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0.82</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D9EB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CA" sz="1100" b="0" i="0" u="none" strike="noStrike" cap="none" normalizeH="0" baseline="0" smtClean="0">
                          <a:ln>
                            <a:noFill/>
                          </a:ln>
                          <a:solidFill>
                            <a:schemeClr val="tx2"/>
                          </a:solidFill>
                          <a:effectLst/>
                          <a:latin typeface="Arial" charset="0"/>
                          <a:ea typeface="Arial Unicode MS" pitchFamily="34" charset="-128"/>
                          <a:cs typeface="Arial" charset="0"/>
                        </a:rPr>
                        <a:t>0.64</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5EBE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0.12</a:t>
                      </a:r>
                    </a:p>
                  </a:txBody>
                  <a:tcPr marL="82296" marR="82296" marT="36576" marB="36576"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a:noFill/>
                    </a:lnT>
                    <a:lnB>
                      <a:noFill/>
                    </a:lnB>
                    <a:lnTlToBr>
                      <a:noFill/>
                    </a:lnTlToBr>
                    <a:lnBlToTr>
                      <a:noFill/>
                    </a:lnBlToTr>
                    <a:solidFill>
                      <a:srgbClr val="E1F6FF"/>
                    </a:solid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1100" b="0" i="0" u="none" strike="noStrike" cap="none" normalizeH="0" baseline="0" smtClean="0">
                          <a:ln>
                            <a:noFill/>
                          </a:ln>
                          <a:solidFill>
                            <a:schemeClr val="tx2"/>
                          </a:solidFill>
                          <a:effectLst/>
                          <a:latin typeface="Arial" charset="0"/>
                          <a:ea typeface="Arial Unicode MS" pitchFamily="34" charset="-128"/>
                          <a:cs typeface="Arial" charset="0"/>
                        </a:rPr>
                        <a:t>0.09</a:t>
                      </a:r>
                    </a:p>
                  </a:txBody>
                  <a:tcPr marL="82296" marR="82296" marT="36576" marB="36576" anchor="ctr" horzOverflow="overflow">
                    <a:lnL w="12700" cap="flat" cmpd="sng" algn="ctr">
                      <a:solidFill>
                        <a:schemeClr val="hlink"/>
                      </a:solidFill>
                      <a:prstDash val="solid"/>
                      <a:round/>
                      <a:headEnd type="none" w="med" len="med"/>
                      <a:tailEnd type="none" w="med" len="med"/>
                    </a:lnL>
                    <a:lnR>
                      <a:noFill/>
                    </a:lnR>
                    <a:lnT>
                      <a:noFill/>
                    </a:lnT>
                    <a:lnB>
                      <a:noFill/>
                    </a:lnB>
                    <a:lnTlToBr>
                      <a:noFill/>
                    </a:lnTlToBr>
                    <a:lnBlToTr>
                      <a:noFill/>
                    </a:lnBlToTr>
                    <a:solidFill>
                      <a:srgbClr val="E1F6FF"/>
                    </a:solidFill>
                  </a:tcPr>
                </a:tc>
              </a:tr>
            </a:tbl>
          </a:graphicData>
        </a:graphic>
      </p:graphicFrame>
      <p:sp>
        <p:nvSpPr>
          <p:cNvPr id="53315" name="Text Box 64"/>
          <p:cNvSpPr txBox="1">
            <a:spLocks noChangeArrowheads="1"/>
          </p:cNvSpPr>
          <p:nvPr/>
        </p:nvSpPr>
        <p:spPr bwMode="gray">
          <a:xfrm>
            <a:off x="1318737" y="4980940"/>
            <a:ext cx="6583680" cy="243840"/>
          </a:xfrm>
          <a:prstGeom prst="rect">
            <a:avLst/>
          </a:prstGeom>
          <a:noFill/>
          <a:ln w="9525" algn="ctr">
            <a:noFill/>
            <a:miter lim="800000"/>
            <a:headEnd/>
            <a:tailEnd/>
          </a:ln>
        </p:spPr>
        <p:txBody>
          <a:bodyPr wrap="none" lIns="0" tIns="0" rIns="0" bIns="0" anchor="b"/>
          <a:lstStyle/>
          <a:p>
            <a:pPr defTabSz="783648" fontAlgn="base">
              <a:spcBef>
                <a:spcPct val="0"/>
              </a:spcBef>
              <a:spcAft>
                <a:spcPct val="0"/>
              </a:spcAft>
            </a:pPr>
            <a:r>
              <a:rPr lang="de-DE" sz="900" dirty="0" smtClean="0">
                <a:solidFill>
                  <a:srgbClr val="D6DEE4"/>
                </a:solidFill>
                <a:ea typeface="Arial Unicode MS" pitchFamily="34" charset="-128"/>
                <a:cs typeface="Arial Unicode MS" pitchFamily="34" charset="-128"/>
              </a:rPr>
              <a:t>Data represent %/year. </a:t>
            </a:r>
            <a:r>
              <a:rPr lang="en-GB" sz="900" dirty="0" smtClean="0">
                <a:solidFill>
                  <a:srgbClr val="E5EBEF"/>
                </a:solidFill>
                <a:ea typeface="Arial Unicode MS" pitchFamily="34" charset="-128"/>
                <a:cs typeface="Arial Unicode MS" pitchFamily="34" charset="-128"/>
              </a:rPr>
              <a:t>D = </a:t>
            </a:r>
            <a:r>
              <a:rPr lang="en-GB" sz="900" dirty="0" err="1" smtClean="0">
                <a:solidFill>
                  <a:srgbClr val="E5EBEF"/>
                </a:solidFill>
                <a:ea typeface="Arial Unicode MS" pitchFamily="34" charset="-128"/>
                <a:cs typeface="Arial Unicode MS" pitchFamily="34" charset="-128"/>
              </a:rPr>
              <a:t>dabigatran</a:t>
            </a:r>
            <a:r>
              <a:rPr lang="en-GB" sz="900" dirty="0" smtClean="0">
                <a:solidFill>
                  <a:srgbClr val="E5EBEF"/>
                </a:solidFill>
                <a:ea typeface="Arial Unicode MS" pitchFamily="34" charset="-128"/>
                <a:cs typeface="Arial Unicode MS" pitchFamily="34" charset="-128"/>
              </a:rPr>
              <a:t>; W = </a:t>
            </a:r>
            <a:r>
              <a:rPr lang="en-GB" sz="900" dirty="0" err="1" smtClean="0">
                <a:solidFill>
                  <a:srgbClr val="E5EBEF"/>
                </a:solidFill>
                <a:ea typeface="Arial Unicode MS" pitchFamily="34" charset="-128"/>
                <a:cs typeface="Arial Unicode MS" pitchFamily="34" charset="-128"/>
              </a:rPr>
              <a:t>warfarin</a:t>
            </a:r>
            <a:r>
              <a:rPr lang="en-GB" sz="900" dirty="0" smtClean="0">
                <a:solidFill>
                  <a:srgbClr val="E5EBEF"/>
                </a:solidFill>
                <a:ea typeface="Arial Unicode MS" pitchFamily="34" charset="-128"/>
                <a:cs typeface="Arial Unicode MS" pitchFamily="34" charset="-128"/>
              </a:rPr>
              <a:t>.; </a:t>
            </a:r>
            <a:r>
              <a:rPr lang="de-DE" sz="900" dirty="0" smtClean="0">
                <a:solidFill>
                  <a:srgbClr val="D6DEE4"/>
                </a:solidFill>
                <a:ea typeface="Arial Unicode MS" pitchFamily="34" charset="-128"/>
                <a:cs typeface="Arial Unicode MS" pitchFamily="34" charset="-128"/>
              </a:rPr>
              <a:t>NI = non-inferiority; Sup = superiority; SSE = systemic embolism.</a:t>
            </a:r>
          </a:p>
          <a:p>
            <a:pPr defTabSz="783648" fontAlgn="base">
              <a:spcBef>
                <a:spcPct val="0"/>
              </a:spcBef>
              <a:spcAft>
                <a:spcPct val="0"/>
              </a:spcAft>
            </a:pPr>
            <a:r>
              <a:rPr lang="en-GB" sz="900" dirty="0" err="1" smtClean="0">
                <a:solidFill>
                  <a:srgbClr val="D6DEE4"/>
                </a:solidFill>
                <a:ea typeface="Arial Unicode MS" pitchFamily="34" charset="-128"/>
                <a:cs typeface="Arial Unicode MS" pitchFamily="34" charset="-128"/>
              </a:rPr>
              <a:t>Dabigatran</a:t>
            </a:r>
            <a:r>
              <a:rPr lang="en-GB" sz="900" dirty="0" smtClean="0">
                <a:solidFill>
                  <a:srgbClr val="D6DEE4"/>
                </a:solidFill>
                <a:ea typeface="Arial Unicode MS" pitchFamily="34" charset="-128"/>
                <a:cs typeface="Arial Unicode MS" pitchFamily="34" charset="-128"/>
              </a:rPr>
              <a:t> </a:t>
            </a:r>
            <a:r>
              <a:rPr lang="en-GB" sz="900" dirty="0" err="1" smtClean="0">
                <a:solidFill>
                  <a:srgbClr val="D6DEE4"/>
                </a:solidFill>
                <a:ea typeface="Arial Unicode MS" pitchFamily="34" charset="-128"/>
                <a:cs typeface="Arial Unicode MS" pitchFamily="34" charset="-128"/>
              </a:rPr>
              <a:t>etexilate</a:t>
            </a:r>
            <a:r>
              <a:rPr lang="en-GB" sz="900" dirty="0" smtClean="0">
                <a:solidFill>
                  <a:srgbClr val="D6DEE4"/>
                </a:solidFill>
                <a:ea typeface="Arial Unicode MS" pitchFamily="34" charset="-128"/>
                <a:cs typeface="Arial Unicode MS" pitchFamily="34" charset="-128"/>
              </a:rPr>
              <a:t> is not approved for clinical use in stroke prevention in </a:t>
            </a:r>
            <a:r>
              <a:rPr lang="en-GB" sz="900" dirty="0" err="1" smtClean="0">
                <a:solidFill>
                  <a:srgbClr val="D6DEE4"/>
                </a:solidFill>
                <a:ea typeface="Arial Unicode MS" pitchFamily="34" charset="-128"/>
                <a:cs typeface="Arial Unicode MS" pitchFamily="34" charset="-128"/>
              </a:rPr>
              <a:t>atrial</a:t>
            </a:r>
            <a:r>
              <a:rPr lang="en-GB" sz="900" dirty="0" smtClean="0">
                <a:solidFill>
                  <a:srgbClr val="D6DEE4"/>
                </a:solidFill>
                <a:ea typeface="Arial Unicode MS" pitchFamily="34" charset="-128"/>
                <a:cs typeface="Arial Unicode MS" pitchFamily="34" charset="-128"/>
              </a:rPr>
              <a:t> fibrillation outside the US and Canada</a:t>
            </a:r>
            <a:r>
              <a:rPr lang="de-DE" sz="900" dirty="0" smtClean="0">
                <a:solidFill>
                  <a:srgbClr val="D6DEE4"/>
                </a:solidFill>
                <a:ea typeface="Arial Unicode MS" pitchFamily="34" charset="-128"/>
                <a:cs typeface="Arial Unicode MS" pitchFamily="34" charset="-128"/>
              </a:rPr>
              <a:t>.</a:t>
            </a:r>
          </a:p>
          <a:p>
            <a:pPr defTabSz="783648" fontAlgn="base">
              <a:spcBef>
                <a:spcPct val="0"/>
              </a:spcBef>
              <a:spcAft>
                <a:spcPct val="0"/>
              </a:spcAft>
            </a:pPr>
            <a:r>
              <a:rPr lang="de-DE" sz="900" dirty="0" smtClean="0">
                <a:solidFill>
                  <a:srgbClr val="D6DEE4"/>
                </a:solidFill>
                <a:ea typeface="Arial Unicode MS" pitchFamily="34" charset="-128"/>
                <a:cs typeface="Arial Unicode MS" pitchFamily="34" charset="-128"/>
              </a:rPr>
              <a:t>Connolly SJ, et al. </a:t>
            </a:r>
            <a:r>
              <a:rPr lang="de-DE" sz="900" i="1" dirty="0" smtClean="0">
                <a:solidFill>
                  <a:srgbClr val="D6DEE4"/>
                </a:solidFill>
                <a:ea typeface="Arial Unicode MS" pitchFamily="34" charset="-128"/>
                <a:cs typeface="Arial Unicode MS" pitchFamily="34" charset="-128"/>
              </a:rPr>
              <a:t>N Engl J Med </a:t>
            </a:r>
            <a:r>
              <a:rPr lang="de-DE" sz="900" dirty="0" smtClean="0">
                <a:solidFill>
                  <a:srgbClr val="D6DEE4"/>
                </a:solidFill>
                <a:ea typeface="Arial Unicode MS" pitchFamily="34" charset="-128"/>
                <a:cs typeface="Arial Unicode MS" pitchFamily="34" charset="-128"/>
              </a:rPr>
              <a:t>2010;363:1875-1876.</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6"/>
          <p:cNvSpPr>
            <a:spLocks noGrp="1"/>
          </p:cNvSpPr>
          <p:nvPr>
            <p:ph type="title"/>
          </p:nvPr>
        </p:nvSpPr>
        <p:spPr>
          <a:xfrm>
            <a:off x="330042" y="130810"/>
            <a:ext cx="7685246" cy="750570"/>
          </a:xfrm>
        </p:spPr>
        <p:txBody>
          <a:bodyPr/>
          <a:lstStyle/>
          <a:p>
            <a:r>
              <a:rPr lang="en-US" smtClean="0">
                <a:latin typeface="Arial" pitchFamily="34" charset="0"/>
              </a:rPr>
              <a:t>Dabigatran 150 mg bid prevents 3 out of 4 AF-related strokes</a:t>
            </a:r>
            <a:r>
              <a:rPr lang="en-US" baseline="30000" smtClean="0">
                <a:latin typeface="Arial" pitchFamily="34" charset="0"/>
              </a:rPr>
              <a:t>1</a:t>
            </a:r>
            <a:endParaRPr lang="en-GB" baseline="30000" smtClean="0">
              <a:latin typeface="Arial" pitchFamily="34" charset="0"/>
            </a:endParaRPr>
          </a:p>
        </p:txBody>
      </p:sp>
      <p:sp>
        <p:nvSpPr>
          <p:cNvPr id="10" name="Rectangle 8"/>
          <p:cNvSpPr>
            <a:spLocks noChangeArrowheads="1"/>
          </p:cNvSpPr>
          <p:nvPr/>
        </p:nvSpPr>
        <p:spPr bwMode="auto">
          <a:xfrm>
            <a:off x="228600" y="4800600"/>
            <a:ext cx="6329363" cy="486935"/>
          </a:xfrm>
          <a:prstGeom prst="rect">
            <a:avLst/>
          </a:prstGeom>
          <a:noFill/>
          <a:ln w="9525">
            <a:noFill/>
            <a:miter lim="800000"/>
            <a:headEnd/>
            <a:tailEnd/>
          </a:ln>
        </p:spPr>
        <p:txBody>
          <a:bodyPr lIns="78365" tIns="39183" rIns="78365" bIns="39183">
            <a:spAutoFit/>
          </a:bodyPr>
          <a:lstStyle/>
          <a:p>
            <a:pPr marL="0" lvl="2" algn="r" defTabSz="783648" eaLnBrk="0" fontAlgn="base" hangingPunct="0">
              <a:spcBef>
                <a:spcPct val="50000"/>
              </a:spcBef>
              <a:spcAft>
                <a:spcPct val="0"/>
              </a:spcAft>
              <a:defRPr/>
            </a:pPr>
            <a:r>
              <a:rPr lang="en-GB" sz="800" b="1" dirty="0">
                <a:solidFill>
                  <a:srgbClr val="FFFFFF"/>
                </a:solidFill>
                <a:ea typeface="Arial Unicode MS" pitchFamily="34" charset="-128"/>
                <a:cs typeface="Arial Unicode MS" pitchFamily="34" charset="-128"/>
              </a:rPr>
              <a:t>1</a:t>
            </a:r>
            <a:r>
              <a:rPr lang="en-GB" sz="800" dirty="0">
                <a:solidFill>
                  <a:srgbClr val="FFFFFF"/>
                </a:solidFill>
                <a:ea typeface="Arial Unicode MS" pitchFamily="34" charset="-128"/>
                <a:cs typeface="Arial Unicode MS" pitchFamily="34" charset="-128"/>
              </a:rPr>
              <a:t>. </a:t>
            </a:r>
            <a:r>
              <a:rPr lang="en-GB" sz="800" dirty="0" err="1">
                <a:solidFill>
                  <a:srgbClr val="FFFFFF"/>
                </a:solidFill>
                <a:ea typeface="Arial Unicode MS" pitchFamily="34" charset="-128"/>
                <a:cs typeface="Arial Unicode MS" pitchFamily="34" charset="-128"/>
              </a:rPr>
              <a:t>Roskell</a:t>
            </a:r>
            <a:r>
              <a:rPr lang="en-GB" sz="800" dirty="0">
                <a:solidFill>
                  <a:srgbClr val="FFFFFF"/>
                </a:solidFill>
                <a:ea typeface="Arial Unicode MS" pitchFamily="34" charset="-128"/>
                <a:cs typeface="Arial Unicode MS" pitchFamily="34" charset="-128"/>
              </a:rPr>
              <a:t> NS </a:t>
            </a:r>
            <a:r>
              <a:rPr lang="en-GB" sz="800" i="1" dirty="0">
                <a:solidFill>
                  <a:srgbClr val="FFFFFF"/>
                </a:solidFill>
                <a:ea typeface="Arial Unicode MS" pitchFamily="34" charset="-128"/>
                <a:cs typeface="Arial Unicode MS" pitchFamily="34" charset="-128"/>
              </a:rPr>
              <a:t>et al.  </a:t>
            </a:r>
            <a:r>
              <a:rPr lang="en-GB" sz="800" i="1" dirty="0" err="1">
                <a:solidFill>
                  <a:srgbClr val="FFFFFF"/>
                </a:solidFill>
                <a:ea typeface="Arial Unicode MS" pitchFamily="34" charset="-128"/>
                <a:cs typeface="Arial Unicode MS" pitchFamily="34" charset="-128"/>
              </a:rPr>
              <a:t>Thromb</a:t>
            </a:r>
            <a:r>
              <a:rPr lang="en-GB" sz="800" i="1" dirty="0">
                <a:solidFill>
                  <a:srgbClr val="FFFFFF"/>
                </a:solidFill>
                <a:ea typeface="Arial Unicode MS" pitchFamily="34" charset="-128"/>
                <a:cs typeface="Arial Unicode MS" pitchFamily="34" charset="-128"/>
              </a:rPr>
              <a:t> </a:t>
            </a:r>
            <a:r>
              <a:rPr lang="en-GB" sz="800" i="1" dirty="0" err="1">
                <a:solidFill>
                  <a:srgbClr val="FFFFFF"/>
                </a:solidFill>
                <a:ea typeface="Arial Unicode MS" pitchFamily="34" charset="-128"/>
                <a:cs typeface="Arial Unicode MS" pitchFamily="34" charset="-128"/>
              </a:rPr>
              <a:t>Haemost</a:t>
            </a:r>
            <a:r>
              <a:rPr lang="en-GB" sz="800" i="1" dirty="0">
                <a:solidFill>
                  <a:srgbClr val="FFFFFF"/>
                </a:solidFill>
                <a:ea typeface="Arial Unicode MS" pitchFamily="34" charset="-128"/>
                <a:cs typeface="Arial Unicode MS" pitchFamily="34" charset="-128"/>
              </a:rPr>
              <a:t> </a:t>
            </a:r>
            <a:r>
              <a:rPr lang="en-GB" sz="800" dirty="0">
                <a:solidFill>
                  <a:srgbClr val="FFFFFF"/>
                </a:solidFill>
                <a:ea typeface="Arial Unicode MS" pitchFamily="34" charset="-128"/>
                <a:cs typeface="Arial Unicode MS" pitchFamily="34" charset="-128"/>
              </a:rPr>
              <a:t>2011; </a:t>
            </a:r>
            <a:r>
              <a:rPr lang="en-GB" sz="800" b="1" dirty="0">
                <a:solidFill>
                  <a:srgbClr val="FFFFFF"/>
                </a:solidFill>
                <a:ea typeface="Arial Unicode MS" pitchFamily="34" charset="-128"/>
                <a:cs typeface="Arial Unicode MS" pitchFamily="34" charset="-128"/>
              </a:rPr>
              <a:t>102</a:t>
            </a:r>
            <a:r>
              <a:rPr lang="en-GB" sz="800" dirty="0">
                <a:solidFill>
                  <a:srgbClr val="FFFFFF"/>
                </a:solidFill>
                <a:ea typeface="Arial Unicode MS" pitchFamily="34" charset="-128"/>
                <a:cs typeface="Arial Unicode MS" pitchFamily="34" charset="-128"/>
              </a:rPr>
              <a:t>: </a:t>
            </a:r>
            <a:r>
              <a:rPr lang="en-GB" sz="800" dirty="0" err="1">
                <a:solidFill>
                  <a:srgbClr val="FFFFFF"/>
                </a:solidFill>
                <a:ea typeface="Arial Unicode MS" pitchFamily="34" charset="-128"/>
                <a:cs typeface="Arial Unicode MS" pitchFamily="34" charset="-128"/>
              </a:rPr>
              <a:t>Epub</a:t>
            </a:r>
            <a:r>
              <a:rPr lang="en-GB" sz="800" dirty="0">
                <a:solidFill>
                  <a:srgbClr val="FFFFFF"/>
                </a:solidFill>
                <a:ea typeface="Arial Unicode MS" pitchFamily="34" charset="-128"/>
                <a:cs typeface="Arial Unicode MS" pitchFamily="34" charset="-128"/>
              </a:rPr>
              <a:t> ahead of print</a:t>
            </a:r>
            <a:r>
              <a:rPr lang="en-GB" sz="800" i="1" dirty="0">
                <a:solidFill>
                  <a:srgbClr val="FFFFFF"/>
                </a:solidFill>
                <a:ea typeface="Arial Unicode MS" pitchFamily="34" charset="-128"/>
                <a:cs typeface="Arial Unicode MS" pitchFamily="34" charset="-128"/>
              </a:rPr>
              <a:t>. </a:t>
            </a:r>
            <a:r>
              <a:rPr lang="en-GB" sz="800" b="1" dirty="0">
                <a:solidFill>
                  <a:srgbClr val="FFFFFF"/>
                </a:solidFill>
                <a:ea typeface="Arial Unicode MS" pitchFamily="34" charset="-128"/>
              </a:rPr>
              <a:t>2.</a:t>
            </a:r>
            <a:r>
              <a:rPr lang="en-GB" sz="800" dirty="0">
                <a:solidFill>
                  <a:srgbClr val="FFFFFF"/>
                </a:solidFill>
                <a:ea typeface="Arial Unicode MS" pitchFamily="34" charset="-128"/>
              </a:rPr>
              <a:t> Hart RG </a:t>
            </a:r>
            <a:r>
              <a:rPr lang="en-GB" sz="800" i="1" dirty="0">
                <a:solidFill>
                  <a:srgbClr val="FFFFFF"/>
                </a:solidFill>
                <a:ea typeface="Arial Unicode MS" pitchFamily="34" charset="-128"/>
              </a:rPr>
              <a:t>et al. Ann Intern Med </a:t>
            </a:r>
            <a:r>
              <a:rPr lang="en-GB" sz="800" dirty="0">
                <a:solidFill>
                  <a:srgbClr val="FFFFFF"/>
                </a:solidFill>
                <a:ea typeface="Arial Unicode MS" pitchFamily="34" charset="-128"/>
              </a:rPr>
              <a:t>2007; </a:t>
            </a:r>
            <a:r>
              <a:rPr lang="en-GB" sz="800" b="1" dirty="0">
                <a:solidFill>
                  <a:srgbClr val="FFFFFF"/>
                </a:solidFill>
                <a:ea typeface="Arial Unicode MS" pitchFamily="34" charset="-128"/>
              </a:rPr>
              <a:t>146</a:t>
            </a:r>
            <a:r>
              <a:rPr lang="en-GB" sz="800" dirty="0">
                <a:solidFill>
                  <a:srgbClr val="FFFFFF"/>
                </a:solidFill>
                <a:ea typeface="Arial Unicode MS" pitchFamily="34" charset="-128"/>
              </a:rPr>
              <a:t>:857–867. </a:t>
            </a:r>
            <a:r>
              <a:rPr lang="en-GB" sz="800" b="1" dirty="0">
                <a:solidFill>
                  <a:srgbClr val="FFFFFF"/>
                </a:solidFill>
                <a:ea typeface="Arial Unicode MS" pitchFamily="34" charset="-128"/>
              </a:rPr>
              <a:t>3.</a:t>
            </a:r>
            <a:r>
              <a:rPr lang="en-GB" sz="800" dirty="0">
                <a:solidFill>
                  <a:srgbClr val="FFFFFF"/>
                </a:solidFill>
                <a:ea typeface="Arial Unicode MS" pitchFamily="34" charset="-128"/>
              </a:rPr>
              <a:t> Connolly SJ </a:t>
            </a:r>
            <a:r>
              <a:rPr lang="en-GB" sz="800" i="1" dirty="0">
                <a:solidFill>
                  <a:srgbClr val="FFFFFF"/>
                </a:solidFill>
                <a:ea typeface="Arial Unicode MS" pitchFamily="34" charset="-128"/>
              </a:rPr>
              <a:t>et al. N </a:t>
            </a:r>
            <a:r>
              <a:rPr lang="en-GB" sz="800" i="1" dirty="0" err="1">
                <a:solidFill>
                  <a:srgbClr val="FFFFFF"/>
                </a:solidFill>
                <a:ea typeface="Arial Unicode MS" pitchFamily="34" charset="-128"/>
              </a:rPr>
              <a:t>Engl</a:t>
            </a:r>
            <a:r>
              <a:rPr lang="en-GB" sz="800" i="1" dirty="0">
                <a:solidFill>
                  <a:srgbClr val="FFFFFF"/>
                </a:solidFill>
                <a:ea typeface="Arial Unicode MS" pitchFamily="34" charset="-128"/>
              </a:rPr>
              <a:t> J Med </a:t>
            </a:r>
            <a:r>
              <a:rPr lang="en-GB" sz="800" dirty="0">
                <a:solidFill>
                  <a:srgbClr val="FFFFFF"/>
                </a:solidFill>
                <a:ea typeface="Arial Unicode MS" pitchFamily="34" charset="-128"/>
              </a:rPr>
              <a:t>2009; </a:t>
            </a:r>
            <a:r>
              <a:rPr lang="en-GB" sz="800" b="1" dirty="0">
                <a:solidFill>
                  <a:srgbClr val="FFFFFF"/>
                </a:solidFill>
                <a:ea typeface="Arial Unicode MS" pitchFamily="34" charset="-128"/>
              </a:rPr>
              <a:t>361</a:t>
            </a:r>
            <a:r>
              <a:rPr lang="en-GB" sz="800" dirty="0">
                <a:solidFill>
                  <a:srgbClr val="FFFFFF"/>
                </a:solidFill>
                <a:ea typeface="Arial Unicode MS" pitchFamily="34" charset="-128"/>
              </a:rPr>
              <a:t>:1139–1151</a:t>
            </a:r>
            <a:r>
              <a:rPr lang="en-GB" sz="800" dirty="0">
                <a:solidFill>
                  <a:srgbClr val="FFFFFF"/>
                </a:solidFill>
                <a:latin typeface="Century Gothic"/>
                <a:ea typeface="Arial Unicode MS" pitchFamily="34" charset="-128"/>
              </a:rPr>
              <a:t>. </a:t>
            </a:r>
            <a:r>
              <a:rPr lang="en-GB" sz="800" b="1" dirty="0">
                <a:solidFill>
                  <a:srgbClr val="FFFFFF"/>
                </a:solidFill>
                <a:ea typeface="Arial Unicode MS" pitchFamily="34" charset="-128"/>
              </a:rPr>
              <a:t>4</a:t>
            </a:r>
            <a:r>
              <a:rPr lang="en-GB" sz="800" dirty="0">
                <a:solidFill>
                  <a:srgbClr val="FFFFFF"/>
                </a:solidFill>
                <a:ea typeface="Arial Unicode MS" pitchFamily="34" charset="-128"/>
                <a:cs typeface="Arial Unicode MS" pitchFamily="34" charset="-128"/>
              </a:rPr>
              <a:t>.Connolly SJ </a:t>
            </a:r>
            <a:r>
              <a:rPr lang="en-GB" sz="800" i="1" dirty="0">
                <a:solidFill>
                  <a:srgbClr val="FFFFFF"/>
                </a:solidFill>
                <a:ea typeface="Arial Unicode MS" pitchFamily="34" charset="-128"/>
                <a:cs typeface="Arial Unicode MS" pitchFamily="34" charset="-128"/>
              </a:rPr>
              <a:t>et a</a:t>
            </a:r>
            <a:r>
              <a:rPr lang="en-GB" sz="800" dirty="0">
                <a:solidFill>
                  <a:srgbClr val="FFFFFF"/>
                </a:solidFill>
                <a:ea typeface="Arial Unicode MS" pitchFamily="34" charset="-128"/>
                <a:cs typeface="Arial Unicode MS" pitchFamily="34" charset="-128"/>
              </a:rPr>
              <a:t>l. </a:t>
            </a:r>
            <a:r>
              <a:rPr lang="en-GB" sz="800" i="1" dirty="0">
                <a:solidFill>
                  <a:srgbClr val="FFFFFF"/>
                </a:solidFill>
                <a:ea typeface="Arial Unicode MS" pitchFamily="34" charset="-128"/>
                <a:cs typeface="Arial Unicode MS" pitchFamily="34" charset="-128"/>
              </a:rPr>
              <a:t>N </a:t>
            </a:r>
            <a:r>
              <a:rPr lang="en-GB" sz="800" i="1" dirty="0" err="1">
                <a:solidFill>
                  <a:srgbClr val="FFFFFF"/>
                </a:solidFill>
                <a:ea typeface="Arial Unicode MS" pitchFamily="34" charset="-128"/>
                <a:cs typeface="Arial Unicode MS" pitchFamily="34" charset="-128"/>
              </a:rPr>
              <a:t>Engl</a:t>
            </a:r>
            <a:r>
              <a:rPr lang="en-GB" sz="800" i="1" dirty="0">
                <a:solidFill>
                  <a:srgbClr val="FFFFFF"/>
                </a:solidFill>
                <a:ea typeface="Arial Unicode MS" pitchFamily="34" charset="-128"/>
                <a:cs typeface="Arial Unicode MS" pitchFamily="34" charset="-128"/>
              </a:rPr>
              <a:t> J Med </a:t>
            </a:r>
            <a:r>
              <a:rPr lang="en-GB" sz="800" dirty="0">
                <a:solidFill>
                  <a:srgbClr val="FFFFFF"/>
                </a:solidFill>
                <a:ea typeface="Arial Unicode MS" pitchFamily="34" charset="-128"/>
                <a:cs typeface="Arial Unicode MS" pitchFamily="34" charset="-128"/>
              </a:rPr>
              <a:t>2010; </a:t>
            </a:r>
            <a:r>
              <a:rPr lang="en-GB" sz="800" b="1" dirty="0">
                <a:solidFill>
                  <a:srgbClr val="FFFFFF"/>
                </a:solidFill>
                <a:ea typeface="Arial Unicode MS" pitchFamily="34" charset="-128"/>
                <a:cs typeface="Arial Unicode MS" pitchFamily="34" charset="-128"/>
              </a:rPr>
              <a:t>363</a:t>
            </a:r>
            <a:r>
              <a:rPr lang="en-GB" sz="800" dirty="0">
                <a:solidFill>
                  <a:srgbClr val="FFFFFF"/>
                </a:solidFill>
                <a:ea typeface="Arial Unicode MS" pitchFamily="34" charset="-128"/>
                <a:cs typeface="Arial Unicode MS" pitchFamily="34" charset="-128"/>
              </a:rPr>
              <a:t>:1875–1876 (letter to editor). </a:t>
            </a:r>
            <a:endParaRPr lang="en-US" sz="800" dirty="0">
              <a:solidFill>
                <a:srgbClr val="FFFFFF"/>
              </a:solidFill>
              <a:latin typeface="Century Gothic"/>
              <a:ea typeface="Arial Unicode MS" pitchFamily="34" charset="-128"/>
              <a:cs typeface="Arial Unicode MS" pitchFamily="34" charset="-128"/>
            </a:endParaRPr>
          </a:p>
          <a:p>
            <a:pPr marL="0" lvl="2" algn="r" defTabSz="783648" eaLnBrk="0" fontAlgn="base" hangingPunct="0">
              <a:spcBef>
                <a:spcPct val="50000"/>
              </a:spcBef>
              <a:spcAft>
                <a:spcPct val="0"/>
              </a:spcAft>
              <a:defRPr/>
            </a:pPr>
            <a:endParaRPr lang="en-US" sz="700" dirty="0">
              <a:solidFill>
                <a:srgbClr val="FFFFFF"/>
              </a:solidFill>
              <a:ea typeface="Arial Unicode MS" pitchFamily="34" charset="-128"/>
            </a:endParaRPr>
          </a:p>
        </p:txBody>
      </p:sp>
      <p:pic>
        <p:nvPicPr>
          <p:cNvPr id="59396" name="Picture 2" descr="R:\Publicis Life Brands\Boehringer Ingelheim\PRADAXA GLOBAL\2010\Promotional Slide Set\PNGs\3-4_people_b_No_Bags.png"/>
          <p:cNvPicPr>
            <a:picLocks noChangeAspect="1" noChangeArrowheads="1"/>
          </p:cNvPicPr>
          <p:nvPr/>
        </p:nvPicPr>
        <p:blipFill>
          <a:blip r:embed="rId3" cstate="print"/>
          <a:srcRect/>
          <a:stretch>
            <a:fillRect/>
          </a:stretch>
        </p:blipFill>
        <p:spPr bwMode="auto">
          <a:xfrm>
            <a:off x="2105978" y="1303021"/>
            <a:ext cx="3823335" cy="1812290"/>
          </a:xfrm>
          <a:prstGeom prst="rect">
            <a:avLst/>
          </a:prstGeom>
          <a:noFill/>
          <a:ln w="9525">
            <a:noFill/>
            <a:miter lim="800000"/>
            <a:headEnd/>
            <a:tailEnd/>
          </a:ln>
        </p:spPr>
      </p:pic>
      <p:sp>
        <p:nvSpPr>
          <p:cNvPr id="11" name="Rectangle 10"/>
          <p:cNvSpPr>
            <a:spLocks noChangeArrowheads="1"/>
          </p:cNvSpPr>
          <p:nvPr/>
        </p:nvSpPr>
        <p:spPr bwMode="auto">
          <a:xfrm>
            <a:off x="484346" y="3429000"/>
            <a:ext cx="6678453" cy="784860"/>
          </a:xfrm>
          <a:prstGeom prst="rect">
            <a:avLst/>
          </a:prstGeom>
          <a:solidFill>
            <a:schemeClr val="tx1">
              <a:lumMod val="85000"/>
            </a:schemeClr>
          </a:solidFill>
          <a:ln>
            <a:solidFill>
              <a:schemeClr val="accent1"/>
            </a:solidFill>
            <a:headEnd/>
            <a:tailEnd/>
          </a:ln>
        </p:spPr>
        <p:style>
          <a:lnRef idx="1">
            <a:schemeClr val="accent1"/>
          </a:lnRef>
          <a:fillRef idx="3">
            <a:schemeClr val="accent1"/>
          </a:fillRef>
          <a:effectRef idx="2">
            <a:schemeClr val="accent1"/>
          </a:effectRef>
          <a:fontRef idx="minor">
            <a:schemeClr val="lt1"/>
          </a:fontRef>
        </p:style>
        <p:txBody>
          <a:bodyPr lIns="78365" tIns="39183" rIns="78365" bIns="39183" anchor="ctr"/>
          <a:lstStyle/>
          <a:p>
            <a:pPr algn="ctr" defTabSz="783648" eaLnBrk="0" hangingPunct="0">
              <a:lnSpc>
                <a:spcPct val="90000"/>
              </a:lnSpc>
              <a:defRPr/>
            </a:pPr>
            <a:r>
              <a:rPr lang="en-GB" sz="1700" b="1" dirty="0" err="1">
                <a:solidFill>
                  <a:srgbClr val="042341"/>
                </a:solidFill>
              </a:rPr>
              <a:t>Warfarin</a:t>
            </a:r>
            <a:r>
              <a:rPr lang="en-GB" sz="1700" b="1" dirty="0">
                <a:solidFill>
                  <a:srgbClr val="042341"/>
                </a:solidFill>
              </a:rPr>
              <a:t> prevents 64% of strokes.</a:t>
            </a:r>
            <a:r>
              <a:rPr lang="en-GB" sz="1700" b="1" baseline="30000" dirty="0">
                <a:solidFill>
                  <a:srgbClr val="042341"/>
                </a:solidFill>
              </a:rPr>
              <a:t>2</a:t>
            </a:r>
            <a:r>
              <a:rPr lang="en-GB" sz="1700" b="1" dirty="0">
                <a:solidFill>
                  <a:srgbClr val="042341"/>
                </a:solidFill>
              </a:rPr>
              <a:t> </a:t>
            </a:r>
            <a:r>
              <a:rPr lang="en-GB" sz="1700" b="1" dirty="0" err="1">
                <a:solidFill>
                  <a:srgbClr val="042341"/>
                </a:solidFill>
              </a:rPr>
              <a:t>Dabigatran</a:t>
            </a:r>
            <a:r>
              <a:rPr lang="en-GB" sz="1700" b="1" dirty="0">
                <a:solidFill>
                  <a:srgbClr val="042341"/>
                </a:solidFill>
              </a:rPr>
              <a:t> prevents an additional 35% of the remaining strokes or systemic embolisms</a:t>
            </a:r>
            <a:r>
              <a:rPr lang="en-GB" sz="1700" b="1" baseline="30000" dirty="0">
                <a:solidFill>
                  <a:srgbClr val="042341"/>
                </a:solidFill>
              </a:rPr>
              <a:t>3,4</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57400"/>
            <a:ext cx="7155180" cy="808491"/>
          </a:xfrm>
          <a:solidFill>
            <a:schemeClr val="accent6">
              <a:lumMod val="50000"/>
            </a:schemeClr>
          </a:solidFill>
        </p:spPr>
        <p:txBody>
          <a:bodyPr/>
          <a:lstStyle/>
          <a:p>
            <a:pPr algn="ctr"/>
            <a:r>
              <a:rPr lang="en-US" b="1" dirty="0" smtClean="0">
                <a:solidFill>
                  <a:schemeClr val="bg1"/>
                </a:solidFill>
                <a:effectLst/>
                <a:latin typeface="Arial Rounded MT Bold" pitchFamily="34" charset="0"/>
              </a:rPr>
              <a:t>SAFETY ISSUES</a:t>
            </a:r>
            <a:endParaRPr lang="en-US" b="1" dirty="0">
              <a:solidFill>
                <a:schemeClr val="bg1"/>
              </a:solidFill>
              <a:effectLst/>
              <a:latin typeface="Arial Rounded MT Bold" pitchFamily="34" charset="0"/>
            </a:endParaRPr>
          </a:p>
        </p:txBody>
      </p:sp>
      <p:pic>
        <p:nvPicPr>
          <p:cNvPr id="4" name="Picture 2" descr="UMC pantone on white bg copy"/>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306218" y="30480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11066" t="55559" r="27902" b="14136"/>
          <a:stretch>
            <a:fillRect/>
          </a:stretch>
        </p:blipFill>
        <p:spPr bwMode="auto">
          <a:xfrm>
            <a:off x="228600" y="1371600"/>
            <a:ext cx="7780019" cy="2895600"/>
          </a:xfrm>
          <a:prstGeom prst="rect">
            <a:avLst/>
          </a:prstGeom>
          <a:noFill/>
          <a:ln w="9525">
            <a:noFill/>
            <a:miter lim="800000"/>
            <a:headEnd/>
            <a:tailEnd/>
          </a:ln>
        </p:spPr>
      </p:pic>
      <p:pic>
        <p:nvPicPr>
          <p:cNvPr id="3" name="Picture 2" descr="UMC pantone on white bg copy"/>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title"/>
          </p:nvPr>
        </p:nvSpPr>
        <p:spPr>
          <a:xfrm>
            <a:off x="330480" y="130813"/>
            <a:ext cx="7685280" cy="750570"/>
          </a:xfrm>
        </p:spPr>
        <p:txBody>
          <a:bodyPr>
            <a:noAutofit/>
          </a:bodyPr>
          <a:lstStyle/>
          <a:p>
            <a:pPr algn="ctr"/>
            <a:r>
              <a:rPr lang="en-US" sz="2400" b="1" dirty="0" smtClean="0">
                <a:solidFill>
                  <a:schemeClr val="bg1"/>
                </a:solidFill>
              </a:rPr>
              <a:t/>
            </a:r>
            <a:br>
              <a:rPr lang="en-US" sz="2400" b="1" dirty="0" smtClean="0">
                <a:solidFill>
                  <a:schemeClr val="bg1"/>
                </a:solidFill>
              </a:rPr>
            </a:br>
            <a:r>
              <a:rPr lang="en-US" sz="2400" b="1" dirty="0" smtClean="0">
                <a:solidFill>
                  <a:schemeClr val="tx1"/>
                </a:solidFill>
                <a:effectLst/>
                <a:latin typeface="Arial Rounded MT Bold" pitchFamily="34" charset="0"/>
              </a:rPr>
              <a:t>Opinions from Polls</a:t>
            </a:r>
            <a:br>
              <a:rPr lang="en-US" sz="2400" b="1" dirty="0" smtClean="0">
                <a:solidFill>
                  <a:schemeClr val="tx1"/>
                </a:solidFill>
                <a:effectLst/>
                <a:latin typeface="Arial Rounded MT Bold" pitchFamily="34" charset="0"/>
              </a:rPr>
            </a:br>
            <a:endParaRPr lang="en-US" sz="2400" dirty="0">
              <a:solidFill>
                <a:schemeClr val="tx1"/>
              </a:solidFill>
              <a:effectLst/>
              <a:latin typeface="Arial Rounded MT Bol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Recommended dosing- Special patient populations </a:t>
            </a:r>
            <a:br>
              <a:rPr lang="en-US" sz="2400" b="1" dirty="0" smtClean="0">
                <a:solidFill>
                  <a:schemeClr val="bg1"/>
                </a:solidFill>
              </a:rPr>
            </a:br>
            <a:endParaRPr lang="en-US" sz="2400" dirty="0">
              <a:solidFill>
                <a:schemeClr val="bg1"/>
              </a:solidFill>
            </a:endParaRPr>
          </a:p>
        </p:txBody>
      </p:sp>
      <p:sp>
        <p:nvSpPr>
          <p:cNvPr id="3" name="Text Placeholder 2"/>
          <p:cNvSpPr>
            <a:spLocks noGrp="1"/>
          </p:cNvSpPr>
          <p:nvPr>
            <p:ph type="body" sz="quarter" idx="10"/>
          </p:nvPr>
        </p:nvSpPr>
        <p:spPr>
          <a:xfrm>
            <a:off x="304800" y="1160054"/>
            <a:ext cx="7848600" cy="4326346"/>
          </a:xfrm>
        </p:spPr>
        <p:txBody>
          <a:bodyPr/>
          <a:lstStyle/>
          <a:p>
            <a:r>
              <a:rPr lang="en-US" sz="1500" b="1" dirty="0" smtClean="0"/>
              <a:t>	</a:t>
            </a:r>
            <a:r>
              <a:rPr lang="en-US" sz="1500" b="1" dirty="0" smtClean="0">
                <a:solidFill>
                  <a:schemeClr val="accent1"/>
                </a:solidFill>
              </a:rPr>
              <a:t> </a:t>
            </a:r>
          </a:p>
          <a:p>
            <a:pPr marL="0" indent="0">
              <a:buFont typeface="Wingdings" pitchFamily="2" charset="2"/>
              <a:buChar char="Ø"/>
            </a:pPr>
            <a:r>
              <a:rPr lang="en-US" sz="1500" b="1" dirty="0" smtClean="0">
                <a:solidFill>
                  <a:schemeClr val="accent1">
                    <a:lumMod val="50000"/>
                  </a:schemeClr>
                </a:solidFill>
              </a:rPr>
              <a:t>  Patients </a:t>
            </a:r>
            <a:r>
              <a:rPr lang="en-US" sz="1500" b="1" dirty="0" smtClean="0">
                <a:solidFill>
                  <a:srgbClr val="C00000"/>
                </a:solidFill>
              </a:rPr>
              <a:t>80 yrs </a:t>
            </a:r>
            <a:r>
              <a:rPr lang="en-US" sz="1500" b="1" dirty="0" smtClean="0">
                <a:solidFill>
                  <a:schemeClr val="accent1">
                    <a:lumMod val="50000"/>
                  </a:schemeClr>
                </a:solidFill>
              </a:rPr>
              <a:t>or above, dosing should be reduced to </a:t>
            </a:r>
            <a:r>
              <a:rPr lang="en-US" sz="1500" b="1" dirty="0" smtClean="0">
                <a:solidFill>
                  <a:srgbClr val="C00000"/>
                </a:solidFill>
              </a:rPr>
              <a:t>220 mg </a:t>
            </a:r>
            <a:r>
              <a:rPr lang="en-US" sz="1500" b="1" dirty="0" smtClean="0">
                <a:solidFill>
                  <a:schemeClr val="accent1">
                    <a:lumMod val="50000"/>
                  </a:schemeClr>
                </a:solidFill>
              </a:rPr>
              <a:t>given as 110  mg  BID due to the increased risk of bleeding in this population. </a:t>
            </a:r>
          </a:p>
          <a:p>
            <a:pPr marL="0" indent="0">
              <a:buFont typeface="Wingdings" pitchFamily="2" charset="2"/>
              <a:buChar char="Ø"/>
            </a:pPr>
            <a:endParaRPr lang="en-US" sz="1500" b="1" dirty="0" smtClean="0">
              <a:solidFill>
                <a:schemeClr val="accent1"/>
              </a:solidFill>
            </a:endParaRPr>
          </a:p>
          <a:p>
            <a:pPr marL="0" indent="0">
              <a:buFont typeface="Wingdings" pitchFamily="2" charset="2"/>
              <a:buChar char="Ø"/>
            </a:pPr>
            <a:r>
              <a:rPr lang="en-US" sz="1500" b="1" dirty="0" smtClean="0">
                <a:solidFill>
                  <a:schemeClr val="accent1">
                    <a:lumMod val="50000"/>
                  </a:schemeClr>
                </a:solidFill>
              </a:rPr>
              <a:t> Patients with age between </a:t>
            </a:r>
            <a:r>
              <a:rPr lang="en-US" sz="1500" b="1" dirty="0" smtClean="0">
                <a:solidFill>
                  <a:srgbClr val="C00000"/>
                </a:solidFill>
              </a:rPr>
              <a:t>78-80</a:t>
            </a:r>
            <a:r>
              <a:rPr lang="en-US" sz="1500" b="1" dirty="0" smtClean="0">
                <a:solidFill>
                  <a:schemeClr val="accent1"/>
                </a:solidFill>
              </a:rPr>
              <a:t>,</a:t>
            </a:r>
            <a:r>
              <a:rPr lang="en-US" sz="1500" b="1" dirty="0" smtClean="0"/>
              <a:t> </a:t>
            </a:r>
            <a:r>
              <a:rPr lang="en-US" sz="1500" b="1" dirty="0" smtClean="0">
                <a:solidFill>
                  <a:schemeClr val="accent1">
                    <a:lumMod val="50000"/>
                  </a:schemeClr>
                </a:solidFill>
              </a:rPr>
              <a:t>at the discretion of the physician, when the </a:t>
            </a:r>
            <a:r>
              <a:rPr lang="en-US" sz="1500" b="1" dirty="0" err="1" smtClean="0">
                <a:solidFill>
                  <a:schemeClr val="accent1">
                    <a:lumMod val="50000"/>
                  </a:schemeClr>
                </a:solidFill>
              </a:rPr>
              <a:t>thromboembolic</a:t>
            </a:r>
            <a:r>
              <a:rPr lang="en-US" sz="1500" b="1" dirty="0" smtClean="0">
                <a:solidFill>
                  <a:schemeClr val="accent1">
                    <a:lumMod val="50000"/>
                  </a:schemeClr>
                </a:solidFill>
              </a:rPr>
              <a:t> risk is low and the bleeding risk is high, the lower dose </a:t>
            </a:r>
            <a:r>
              <a:rPr lang="en-US" sz="1500" b="1" dirty="0" smtClean="0">
                <a:solidFill>
                  <a:srgbClr val="D41E49"/>
                </a:solidFill>
              </a:rPr>
              <a:t>220mg</a:t>
            </a:r>
            <a:r>
              <a:rPr lang="en-US" sz="1500" b="1" dirty="0" smtClean="0">
                <a:solidFill>
                  <a:schemeClr val="accent1"/>
                </a:solidFill>
              </a:rPr>
              <a:t> </a:t>
            </a:r>
            <a:r>
              <a:rPr lang="en-US" sz="1500" b="1" dirty="0" smtClean="0">
                <a:solidFill>
                  <a:schemeClr val="accent1">
                    <a:lumMod val="50000"/>
                  </a:schemeClr>
                </a:solidFill>
              </a:rPr>
              <a:t>can be considered.</a:t>
            </a:r>
          </a:p>
          <a:p>
            <a:pPr marL="0" indent="0">
              <a:buFont typeface="Wingdings" pitchFamily="2" charset="2"/>
              <a:buChar char="Ø"/>
            </a:pPr>
            <a:endParaRPr lang="en-US" sz="1500" b="1" dirty="0" smtClean="0">
              <a:solidFill>
                <a:schemeClr val="accent1"/>
              </a:solidFill>
            </a:endParaRPr>
          </a:p>
          <a:p>
            <a:pPr marL="0" indent="0">
              <a:buFont typeface="Wingdings" pitchFamily="2" charset="2"/>
              <a:buChar char="Ø"/>
            </a:pPr>
            <a:r>
              <a:rPr lang="en-US" sz="1500" b="1" dirty="0" smtClean="0">
                <a:solidFill>
                  <a:schemeClr val="accent1"/>
                </a:solidFill>
              </a:rPr>
              <a:t>  </a:t>
            </a:r>
            <a:r>
              <a:rPr lang="en-US" sz="1500" b="1" dirty="0" smtClean="0">
                <a:solidFill>
                  <a:schemeClr val="accent1">
                    <a:lumMod val="50000"/>
                  </a:schemeClr>
                </a:solidFill>
              </a:rPr>
              <a:t>Patients concomitantly used with </a:t>
            </a:r>
            <a:r>
              <a:rPr lang="en-US" sz="1500" b="1" dirty="0" smtClean="0">
                <a:solidFill>
                  <a:srgbClr val="C00000"/>
                </a:solidFill>
              </a:rPr>
              <a:t>verapamil</a:t>
            </a:r>
            <a:r>
              <a:rPr lang="en-US" sz="1500" b="1" dirty="0" smtClean="0">
                <a:solidFill>
                  <a:schemeClr val="accent1"/>
                </a:solidFill>
              </a:rPr>
              <a:t>, </a:t>
            </a:r>
            <a:r>
              <a:rPr lang="en-US" sz="1500" b="1" dirty="0" smtClean="0">
                <a:solidFill>
                  <a:schemeClr val="accent1">
                    <a:lumMod val="50000"/>
                  </a:schemeClr>
                </a:solidFill>
              </a:rPr>
              <a:t>dosing should be reduced to </a:t>
            </a:r>
            <a:r>
              <a:rPr lang="en-US" sz="1500" b="1" dirty="0" smtClean="0">
                <a:solidFill>
                  <a:srgbClr val="C00000"/>
                </a:solidFill>
              </a:rPr>
              <a:t>220 mg</a:t>
            </a:r>
            <a:r>
              <a:rPr lang="en-US" sz="1500" b="1" dirty="0" smtClean="0">
                <a:solidFill>
                  <a:srgbClr val="FF0000"/>
                </a:solidFill>
              </a:rPr>
              <a:t> </a:t>
            </a:r>
            <a:r>
              <a:rPr lang="en-US" sz="1500" b="1" dirty="0" smtClean="0">
                <a:solidFill>
                  <a:schemeClr val="accent1">
                    <a:lumMod val="50000"/>
                  </a:schemeClr>
                </a:solidFill>
              </a:rPr>
              <a:t>BID </a:t>
            </a:r>
          </a:p>
          <a:p>
            <a:pPr marL="0" indent="0">
              <a:buFont typeface="Wingdings" pitchFamily="2" charset="2"/>
              <a:buChar char="Ø"/>
            </a:pPr>
            <a:endParaRPr lang="en-US" sz="1500" b="1" dirty="0" smtClean="0">
              <a:solidFill>
                <a:schemeClr val="accent1">
                  <a:lumMod val="50000"/>
                </a:schemeClr>
              </a:solidFill>
            </a:endParaRPr>
          </a:p>
          <a:p>
            <a:pPr marL="0" indent="0">
              <a:buFont typeface="Wingdings" pitchFamily="2" charset="2"/>
              <a:buChar char="Ø"/>
            </a:pPr>
            <a:r>
              <a:rPr lang="en-US" sz="1500" b="1" dirty="0" smtClean="0">
                <a:solidFill>
                  <a:schemeClr val="accent1">
                    <a:lumMod val="50000"/>
                  </a:schemeClr>
                </a:solidFill>
              </a:rPr>
              <a:t>Patients with  </a:t>
            </a:r>
            <a:r>
              <a:rPr lang="en-US" sz="1500" b="1" dirty="0" smtClean="0">
                <a:solidFill>
                  <a:srgbClr val="C00000"/>
                </a:solidFill>
              </a:rPr>
              <a:t>increased bleeding risk </a:t>
            </a:r>
            <a:r>
              <a:rPr lang="en-US" sz="1500" b="1" dirty="0" smtClean="0">
                <a:solidFill>
                  <a:schemeClr val="accent1">
                    <a:lumMod val="50000"/>
                  </a:schemeClr>
                </a:solidFill>
              </a:rPr>
              <a:t>should be  monitored clinically &amp;  a dose of 220 mg, may be considered.  Dose adjustment at the discretion of physician, following risk/benefit  of the individual patient.</a:t>
            </a:r>
          </a:p>
          <a:p>
            <a:r>
              <a:rPr lang="en-US" sz="1500" b="1" dirty="0" smtClean="0">
                <a:solidFill>
                  <a:schemeClr val="accent1"/>
                </a:solidFill>
              </a:rPr>
              <a:t> </a:t>
            </a:r>
          </a:p>
          <a:p>
            <a:endParaRPr lang="en-US" sz="1500" b="1" dirty="0" smtClean="0">
              <a:solidFill>
                <a:schemeClr val="accent1"/>
              </a:solidFill>
            </a:endParaRPr>
          </a:p>
          <a:p>
            <a:r>
              <a:rPr lang="en-US" sz="1500" b="1" dirty="0" smtClean="0"/>
              <a:t/>
            </a:r>
            <a:br>
              <a:rPr lang="en-US" sz="1500" b="1" dirty="0" smtClean="0"/>
            </a:br>
            <a:r>
              <a:rPr lang="en-US" sz="1500" b="1" dirty="0" smtClean="0">
                <a:solidFill>
                  <a:schemeClr val="accent1"/>
                </a:solidFill>
              </a:rPr>
              <a:t/>
            </a:r>
            <a:br>
              <a:rPr lang="en-US" sz="1500" b="1" dirty="0" smtClean="0">
                <a:solidFill>
                  <a:schemeClr val="accent1"/>
                </a:solidFill>
              </a:rPr>
            </a:br>
            <a:r>
              <a:rPr lang="en-US" sz="1500" b="1" dirty="0" smtClean="0"/>
              <a:t/>
            </a:r>
            <a:br>
              <a:rPr lang="en-US" sz="1500" b="1" dirty="0" smtClean="0"/>
            </a:br>
            <a:endParaRPr lang="en-US" sz="1500" b="1" dirty="0"/>
          </a:p>
        </p:txBody>
      </p:sp>
      <p:sp>
        <p:nvSpPr>
          <p:cNvPr id="4" name="TextBox 3"/>
          <p:cNvSpPr txBox="1"/>
          <p:nvPr/>
        </p:nvSpPr>
        <p:spPr>
          <a:xfrm>
            <a:off x="6989019" y="4662081"/>
            <a:ext cx="1056337" cy="771592"/>
          </a:xfrm>
          <a:prstGeom prst="rect">
            <a:avLst/>
          </a:prstGeom>
          <a:solidFill>
            <a:schemeClr val="bg1"/>
          </a:solidFill>
        </p:spPr>
        <p:txBody>
          <a:bodyPr wrap="square" lIns="78328" tIns="39165" rIns="78328" bIns="39165" rtlCol="0">
            <a:spAutoFit/>
          </a:bodyPr>
          <a:lstStyle/>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a:solidFill>
                <a:prstClr val="black"/>
              </a:solidFill>
              <a:latin typeface="Arial" charset="0"/>
              <a:ea typeface="Arial Unicode MS" pitchFamily="34" charset="-128"/>
              <a:cs typeface="Arial"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80" y="64317"/>
            <a:ext cx="7685280" cy="750570"/>
          </a:xfrm>
        </p:spPr>
        <p:txBody>
          <a:bodyPr>
            <a:noAutofit/>
          </a:bodyPr>
          <a:lstStyle/>
          <a:p>
            <a:r>
              <a:rPr lang="en-US" sz="2400" b="1" dirty="0" smtClean="0"/>
              <a:t/>
            </a:r>
            <a:br>
              <a:rPr lang="en-US" sz="2400" b="1" dirty="0" smtClean="0"/>
            </a:br>
            <a:r>
              <a:rPr lang="en-US" sz="2400" b="1" dirty="0" smtClean="0"/>
              <a:t>Special patient populations - potentially at higher risk of bleeding</a:t>
            </a:r>
            <a:br>
              <a:rPr lang="en-US" sz="2400" b="1" dirty="0" smtClean="0"/>
            </a:br>
            <a:endParaRPr lang="en-US" sz="2400" b="1" dirty="0"/>
          </a:p>
        </p:txBody>
      </p:sp>
      <p:sp>
        <p:nvSpPr>
          <p:cNvPr id="3" name="Text Placeholder 2"/>
          <p:cNvSpPr>
            <a:spLocks noGrp="1"/>
          </p:cNvSpPr>
          <p:nvPr>
            <p:ph type="body" sz="quarter" idx="10"/>
          </p:nvPr>
        </p:nvSpPr>
        <p:spPr>
          <a:xfrm>
            <a:off x="416693" y="916530"/>
            <a:ext cx="8811099" cy="4033520"/>
          </a:xfrm>
        </p:spPr>
        <p:txBody>
          <a:bodyPr/>
          <a:lstStyle/>
          <a:p>
            <a:r>
              <a:rPr lang="en-US" b="1" dirty="0" smtClean="0">
                <a:solidFill>
                  <a:schemeClr val="accent1">
                    <a:lumMod val="50000"/>
                  </a:schemeClr>
                </a:solidFill>
              </a:rPr>
              <a:t>Dabigatran should be used with caution in conditions with an increased risk of bleeding</a:t>
            </a:r>
          </a:p>
          <a:p>
            <a:r>
              <a:rPr lang="en-US" b="1" dirty="0" smtClean="0">
                <a:solidFill>
                  <a:schemeClr val="accent1">
                    <a:lumMod val="50000"/>
                  </a:schemeClr>
                </a:solidFill>
              </a:rPr>
              <a:t>                         </a:t>
            </a:r>
          </a:p>
          <a:p>
            <a:r>
              <a:rPr lang="en-US" b="1" dirty="0" smtClean="0">
                <a:solidFill>
                  <a:schemeClr val="accent1">
                    <a:lumMod val="50000"/>
                  </a:schemeClr>
                </a:solidFill>
              </a:rPr>
              <a:t>Close clinical surveillance recommended throughout treatment period, especially if risk </a:t>
            </a:r>
          </a:p>
          <a:p>
            <a:r>
              <a:rPr lang="en-US" b="1" dirty="0" smtClean="0">
                <a:solidFill>
                  <a:schemeClr val="accent1">
                    <a:lumMod val="50000"/>
                  </a:schemeClr>
                </a:solidFill>
              </a:rPr>
              <a:t>Factors are combined.</a:t>
            </a:r>
          </a:p>
          <a:p>
            <a:endParaRPr lang="en-US" b="1" dirty="0" smtClean="0">
              <a:solidFill>
                <a:schemeClr val="accent1">
                  <a:lumMod val="50000"/>
                </a:schemeClr>
              </a:solidFill>
            </a:endParaRPr>
          </a:p>
        </p:txBody>
      </p:sp>
      <p:graphicFrame>
        <p:nvGraphicFramePr>
          <p:cNvPr id="4" name="Table 3"/>
          <p:cNvGraphicFramePr>
            <a:graphicFrameLocks noGrp="1"/>
          </p:cNvGraphicFramePr>
          <p:nvPr/>
        </p:nvGraphicFramePr>
        <p:xfrm>
          <a:off x="436249" y="2202035"/>
          <a:ext cx="7534885" cy="3191062"/>
        </p:xfrm>
        <a:graphic>
          <a:graphicData uri="http://schemas.openxmlformats.org/drawingml/2006/table">
            <a:tbl>
              <a:tblPr firstRow="1" bandRow="1">
                <a:tableStyleId>{5C22544A-7EE6-4342-B048-85BDC9FD1C3A}</a:tableStyleId>
              </a:tblPr>
              <a:tblGrid>
                <a:gridCol w="3193455"/>
                <a:gridCol w="4341430"/>
              </a:tblGrid>
              <a:tr h="302493">
                <a:tc>
                  <a:txBody>
                    <a:bodyPr/>
                    <a:lstStyle/>
                    <a:p>
                      <a:r>
                        <a:rPr lang="en-US" sz="1100" b="1" dirty="0" smtClean="0">
                          <a:solidFill>
                            <a:schemeClr val="accent1">
                              <a:lumMod val="50000"/>
                            </a:schemeClr>
                          </a:solidFill>
                          <a:latin typeface="Arial" pitchFamily="34" charset="0"/>
                          <a:cs typeface="Arial" pitchFamily="34" charset="0"/>
                        </a:rPr>
                        <a:t>Pharmacodynamic and kinetic factors </a:t>
                      </a:r>
                      <a:endParaRPr lang="en-US" sz="1100" b="1" dirty="0">
                        <a:solidFill>
                          <a:schemeClr val="accent1">
                            <a:lumMod val="50000"/>
                          </a:schemeClr>
                        </a:solidFill>
                        <a:latin typeface="Arial" pitchFamily="34" charset="0"/>
                        <a:cs typeface="Arial" pitchFamily="34" charset="0"/>
                      </a:endParaRPr>
                    </a:p>
                  </a:txBody>
                  <a:tcPr marL="82296" marR="82296" marT="36576" marB="36576">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1">
                              <a:lumMod val="50000"/>
                            </a:schemeClr>
                          </a:solidFill>
                          <a:latin typeface="Arial" pitchFamily="34" charset="0"/>
                          <a:cs typeface="Arial" pitchFamily="34" charset="0"/>
                        </a:rPr>
                        <a:t>Age ≥75 years</a:t>
                      </a:r>
                      <a:endParaRPr lang="en-US" sz="1100" b="1" dirty="0">
                        <a:solidFill>
                          <a:schemeClr val="accent1">
                            <a:lumMod val="50000"/>
                          </a:schemeClr>
                        </a:solidFill>
                        <a:latin typeface="Arial" pitchFamily="34" charset="0"/>
                        <a:cs typeface="Arial" pitchFamily="34" charset="0"/>
                      </a:endParaRPr>
                    </a:p>
                  </a:txBody>
                  <a:tcPr marL="82296" marR="82296" marT="36576" marB="36576">
                    <a:solidFill>
                      <a:schemeClr val="bg1">
                        <a:lumMod val="85000"/>
                      </a:schemeClr>
                    </a:solidFill>
                  </a:tcPr>
                </a:tc>
              </a:tr>
              <a:tr h="961494">
                <a:tc>
                  <a:txBody>
                    <a:bodyPr/>
                    <a:lstStyle/>
                    <a:p>
                      <a:r>
                        <a:rPr lang="en-US" sz="1100" b="1" dirty="0" smtClean="0">
                          <a:solidFill>
                            <a:schemeClr val="accent1">
                              <a:lumMod val="50000"/>
                            </a:schemeClr>
                          </a:solidFill>
                          <a:latin typeface="Arial" pitchFamily="34" charset="0"/>
                          <a:cs typeface="Arial" pitchFamily="34" charset="0"/>
                        </a:rPr>
                        <a:t>Factors increasing dabigatran plasma levels</a:t>
                      </a:r>
                      <a:endParaRPr lang="en-US" sz="1100" b="1" dirty="0">
                        <a:solidFill>
                          <a:schemeClr val="accent1">
                            <a:lumMod val="50000"/>
                          </a:schemeClr>
                        </a:solidFill>
                        <a:latin typeface="Arial" pitchFamily="34" charset="0"/>
                        <a:cs typeface="Arial" pitchFamily="34" charset="0"/>
                      </a:endParaRPr>
                    </a:p>
                  </a:txBody>
                  <a:tcPr marL="82296" marR="82296" marT="36576" marB="36576">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1">
                              <a:lumMod val="50000"/>
                            </a:schemeClr>
                          </a:solidFill>
                          <a:latin typeface="Arial" pitchFamily="34" charset="0"/>
                          <a:cs typeface="Arial" pitchFamily="34" charset="0"/>
                        </a:rPr>
                        <a:t>Major: </a:t>
                      </a:r>
                    </a:p>
                    <a:p>
                      <a:r>
                        <a:rPr lang="en-US" sz="1100" b="1" dirty="0" smtClean="0">
                          <a:solidFill>
                            <a:schemeClr val="accent1">
                              <a:lumMod val="50000"/>
                            </a:schemeClr>
                          </a:solidFill>
                          <a:latin typeface="Arial" pitchFamily="34" charset="0"/>
                          <a:cs typeface="Arial" pitchFamily="34" charset="0"/>
                        </a:rPr>
                        <a:t>Moderate renal impairment (30-50 ml/min CrCL)</a:t>
                      </a:r>
                    </a:p>
                    <a:p>
                      <a:r>
                        <a:rPr lang="en-US" sz="1100" b="1" dirty="0" smtClean="0">
                          <a:solidFill>
                            <a:schemeClr val="accent1">
                              <a:lumMod val="50000"/>
                            </a:schemeClr>
                          </a:solidFill>
                          <a:latin typeface="Arial" pitchFamily="34" charset="0"/>
                          <a:cs typeface="Arial" pitchFamily="34" charset="0"/>
                        </a:rPr>
                        <a:t>P-gp inhibitor co-medication</a:t>
                      </a:r>
                    </a:p>
                    <a:p>
                      <a:r>
                        <a:rPr lang="en-US" sz="1100" b="1" dirty="0" smtClean="0">
                          <a:solidFill>
                            <a:schemeClr val="accent1">
                              <a:lumMod val="50000"/>
                            </a:schemeClr>
                          </a:solidFill>
                          <a:latin typeface="Arial" pitchFamily="34" charset="0"/>
                          <a:cs typeface="Arial" pitchFamily="34" charset="0"/>
                        </a:rPr>
                        <a:t>Minor:</a:t>
                      </a:r>
                    </a:p>
                    <a:p>
                      <a:r>
                        <a:rPr lang="en-US" sz="1100" b="1" dirty="0" smtClean="0">
                          <a:solidFill>
                            <a:schemeClr val="accent1">
                              <a:lumMod val="50000"/>
                            </a:schemeClr>
                          </a:solidFill>
                          <a:latin typeface="Arial" pitchFamily="34" charset="0"/>
                          <a:cs typeface="Arial" pitchFamily="34" charset="0"/>
                        </a:rPr>
                        <a:t>Low body weight (&lt;50 kg)</a:t>
                      </a:r>
                      <a:endParaRPr lang="en-US" sz="1100" b="1" dirty="0">
                        <a:solidFill>
                          <a:schemeClr val="accent1">
                            <a:lumMod val="50000"/>
                          </a:schemeClr>
                        </a:solidFill>
                        <a:latin typeface="Arial" pitchFamily="34" charset="0"/>
                        <a:cs typeface="Arial" pitchFamily="34" charset="0"/>
                      </a:endParaRPr>
                    </a:p>
                  </a:txBody>
                  <a:tcPr marL="82296" marR="82296" marT="36576" marB="36576">
                    <a:solidFill>
                      <a:schemeClr val="bg1">
                        <a:lumMod val="85000"/>
                      </a:schemeClr>
                    </a:solidFill>
                  </a:tcPr>
                </a:tc>
              </a:tr>
              <a:tr h="1267968">
                <a:tc>
                  <a:txBody>
                    <a:bodyPr/>
                    <a:lstStyle/>
                    <a:p>
                      <a:r>
                        <a:rPr lang="en-US" sz="1100" b="1" dirty="0" smtClean="0">
                          <a:solidFill>
                            <a:schemeClr val="accent1">
                              <a:lumMod val="50000"/>
                            </a:schemeClr>
                          </a:solidFill>
                          <a:latin typeface="Arial" pitchFamily="34" charset="0"/>
                          <a:cs typeface="Arial" pitchFamily="34" charset="0"/>
                        </a:rPr>
                        <a:t>Diseases/procedures with special haemorrhagic risks</a:t>
                      </a:r>
                      <a:r>
                        <a:rPr lang="en-US" sz="1100" b="1" baseline="0" dirty="0" smtClean="0">
                          <a:solidFill>
                            <a:schemeClr val="accent1">
                              <a:lumMod val="50000"/>
                            </a:schemeClr>
                          </a:solidFill>
                          <a:latin typeface="Arial" pitchFamily="34" charset="0"/>
                          <a:cs typeface="Arial" pitchFamily="34" charset="0"/>
                        </a:rPr>
                        <a:t> </a:t>
                      </a:r>
                      <a:endParaRPr lang="en-US" sz="1100" b="1" dirty="0">
                        <a:solidFill>
                          <a:schemeClr val="accent1">
                            <a:lumMod val="50000"/>
                          </a:schemeClr>
                        </a:solidFill>
                        <a:latin typeface="Arial" pitchFamily="34" charset="0"/>
                        <a:cs typeface="Arial" pitchFamily="34" charset="0"/>
                      </a:endParaRPr>
                    </a:p>
                  </a:txBody>
                  <a:tcPr marL="82296" marR="82296" marT="36576" marB="36576">
                    <a:solidFill>
                      <a:schemeClr val="bg1">
                        <a:lumMod val="85000"/>
                      </a:schemeClr>
                    </a:solidFill>
                  </a:tcPr>
                </a:tc>
                <a:tc>
                  <a:txBody>
                    <a:bodyPr/>
                    <a:lstStyle/>
                    <a:p>
                      <a:r>
                        <a:rPr lang="en-US" sz="1100" b="1" dirty="0" smtClean="0">
                          <a:solidFill>
                            <a:schemeClr val="accent1">
                              <a:lumMod val="50000"/>
                            </a:schemeClr>
                          </a:solidFill>
                          <a:latin typeface="Arial" pitchFamily="34" charset="0"/>
                          <a:cs typeface="Arial" pitchFamily="34" charset="0"/>
                        </a:rPr>
                        <a:t>Congenital or acquired coagulation disorders</a:t>
                      </a:r>
                    </a:p>
                    <a:p>
                      <a:r>
                        <a:rPr lang="en-US" sz="1100" b="1" dirty="0" smtClean="0">
                          <a:solidFill>
                            <a:schemeClr val="accent1">
                              <a:lumMod val="50000"/>
                            </a:schemeClr>
                          </a:solidFill>
                          <a:latin typeface="Arial" pitchFamily="34" charset="0"/>
                          <a:cs typeface="Arial" pitchFamily="34" charset="0"/>
                        </a:rPr>
                        <a:t>Thrombocytopenia or functional platelet defects</a:t>
                      </a:r>
                    </a:p>
                    <a:p>
                      <a:r>
                        <a:rPr lang="en-US" sz="1100" b="1" dirty="0" smtClean="0">
                          <a:solidFill>
                            <a:schemeClr val="accent1">
                              <a:lumMod val="50000"/>
                            </a:schemeClr>
                          </a:solidFill>
                          <a:latin typeface="Arial" pitchFamily="34" charset="0"/>
                          <a:cs typeface="Arial" pitchFamily="34" charset="0"/>
                        </a:rPr>
                        <a:t>Active ulcerative GI disease</a:t>
                      </a:r>
                    </a:p>
                    <a:p>
                      <a:r>
                        <a:rPr lang="en-US" sz="1100" b="1" dirty="0" smtClean="0">
                          <a:solidFill>
                            <a:schemeClr val="accent1">
                              <a:lumMod val="50000"/>
                            </a:schemeClr>
                          </a:solidFill>
                          <a:latin typeface="Arial" pitchFamily="34" charset="0"/>
                          <a:cs typeface="Arial" pitchFamily="34" charset="0"/>
                        </a:rPr>
                        <a:t>Recent GI bleeding</a:t>
                      </a:r>
                    </a:p>
                    <a:p>
                      <a:r>
                        <a:rPr lang="en-US" sz="1100" b="1" dirty="0" smtClean="0">
                          <a:solidFill>
                            <a:schemeClr val="accent1">
                              <a:lumMod val="50000"/>
                            </a:schemeClr>
                          </a:solidFill>
                          <a:latin typeface="Arial" pitchFamily="34" charset="0"/>
                          <a:cs typeface="Arial" pitchFamily="34" charset="0"/>
                        </a:rPr>
                        <a:t>Recent biopsy or major trauma</a:t>
                      </a:r>
                    </a:p>
                    <a:p>
                      <a:r>
                        <a:rPr lang="en-US" sz="1100" b="1" dirty="0" smtClean="0">
                          <a:solidFill>
                            <a:schemeClr val="accent1">
                              <a:lumMod val="50000"/>
                            </a:schemeClr>
                          </a:solidFill>
                          <a:latin typeface="Arial" pitchFamily="34" charset="0"/>
                          <a:cs typeface="Arial" pitchFamily="34" charset="0"/>
                        </a:rPr>
                        <a:t>Recent ICH</a:t>
                      </a:r>
                    </a:p>
                    <a:p>
                      <a:r>
                        <a:rPr lang="en-US" sz="1100" b="1" dirty="0" smtClean="0">
                          <a:solidFill>
                            <a:schemeClr val="accent1">
                              <a:lumMod val="50000"/>
                            </a:schemeClr>
                          </a:solidFill>
                          <a:latin typeface="Arial" pitchFamily="34" charset="0"/>
                          <a:cs typeface="Arial" pitchFamily="34" charset="0"/>
                        </a:rPr>
                        <a:t>Brain, spinal, or ophthalmic surgery</a:t>
                      </a:r>
                      <a:endParaRPr lang="en-US" sz="1100" b="1" dirty="0">
                        <a:solidFill>
                          <a:schemeClr val="accent1">
                            <a:lumMod val="50000"/>
                          </a:schemeClr>
                        </a:solidFill>
                        <a:latin typeface="Arial" pitchFamily="34" charset="0"/>
                        <a:cs typeface="Arial" pitchFamily="34" charset="0"/>
                      </a:endParaRPr>
                    </a:p>
                  </a:txBody>
                  <a:tcPr marL="82296" marR="82296" marT="36576" marB="36576">
                    <a:solidFill>
                      <a:schemeClr val="bg1">
                        <a:lumMod val="85000"/>
                      </a:schemeClr>
                    </a:solidFill>
                  </a:tcPr>
                </a:tc>
              </a:tr>
              <a:tr h="659107">
                <a:tc>
                  <a:txBody>
                    <a:bodyPr/>
                    <a:lstStyle/>
                    <a:p>
                      <a:r>
                        <a:rPr lang="en-US" sz="1100" b="1" dirty="0" smtClean="0">
                          <a:solidFill>
                            <a:schemeClr val="accent1">
                              <a:lumMod val="50000"/>
                            </a:schemeClr>
                          </a:solidFill>
                          <a:latin typeface="Arial" pitchFamily="34" charset="0"/>
                          <a:cs typeface="Arial" pitchFamily="34" charset="0"/>
                        </a:rPr>
                        <a:t>Pharmacodynamic interactions</a:t>
                      </a:r>
                    </a:p>
                    <a:p>
                      <a:endParaRPr lang="en-US" sz="1100" b="1" dirty="0">
                        <a:solidFill>
                          <a:schemeClr val="accent1">
                            <a:lumMod val="50000"/>
                          </a:schemeClr>
                        </a:solidFill>
                        <a:latin typeface="Arial" pitchFamily="34" charset="0"/>
                        <a:cs typeface="Arial" pitchFamily="34" charset="0"/>
                      </a:endParaRPr>
                    </a:p>
                  </a:txBody>
                  <a:tcPr marL="82296" marR="82296" marT="36576" marB="36576">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1">
                              <a:lumMod val="50000"/>
                            </a:schemeClr>
                          </a:solidFill>
                          <a:latin typeface="Arial" pitchFamily="34" charset="0"/>
                          <a:cs typeface="Arial" pitchFamily="34" charset="0"/>
                        </a:rPr>
                        <a:t>ASA</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1">
                              <a:lumMod val="50000"/>
                            </a:schemeClr>
                          </a:solidFill>
                          <a:latin typeface="Arial" pitchFamily="34" charset="0"/>
                          <a:cs typeface="Arial" pitchFamily="34" charset="0"/>
                        </a:rPr>
                        <a:t>NSAID</a:t>
                      </a:r>
                    </a:p>
                    <a:p>
                      <a:r>
                        <a:rPr lang="en-US" sz="1100" b="1" dirty="0" smtClean="0">
                          <a:solidFill>
                            <a:schemeClr val="accent1">
                              <a:lumMod val="50000"/>
                            </a:schemeClr>
                          </a:solidFill>
                          <a:latin typeface="Arial" pitchFamily="34" charset="0"/>
                          <a:cs typeface="Arial" pitchFamily="34" charset="0"/>
                        </a:rPr>
                        <a:t>Clopidogrel </a:t>
                      </a:r>
                      <a:endParaRPr lang="en-US" sz="1100" b="1" dirty="0">
                        <a:solidFill>
                          <a:schemeClr val="accent1">
                            <a:lumMod val="50000"/>
                          </a:schemeClr>
                        </a:solidFill>
                        <a:latin typeface="Arial" pitchFamily="34" charset="0"/>
                        <a:cs typeface="Arial" pitchFamily="34" charset="0"/>
                      </a:endParaRPr>
                    </a:p>
                  </a:txBody>
                  <a:tcPr marL="82296" marR="82296" marT="36576" marB="36576">
                    <a:solidFill>
                      <a:schemeClr val="bg1">
                        <a:lumMod val="85000"/>
                      </a:schemeClr>
                    </a:solidFill>
                  </a:tcPr>
                </a:tc>
              </a:tr>
            </a:tbl>
          </a:graphicData>
        </a:graphic>
      </p:graphicFrame>
      <p:sp>
        <p:nvSpPr>
          <p:cNvPr id="5" name="Rectangle 4"/>
          <p:cNvSpPr/>
          <p:nvPr/>
        </p:nvSpPr>
        <p:spPr>
          <a:xfrm>
            <a:off x="420792" y="1821498"/>
            <a:ext cx="7517635" cy="345638"/>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357" tIns="39179" rIns="78357" bIns="39179" rtlCol="0" anchor="t" anchorCtr="0">
            <a:noAutofit/>
          </a:bodyPr>
          <a:lstStyle/>
          <a:p>
            <a:pPr algn="ctr" defTabSz="783564" eaLnBrk="0" hangingPunct="0">
              <a:lnSpc>
                <a:spcPct val="90000"/>
              </a:lnSpc>
            </a:pPr>
            <a:r>
              <a:rPr lang="en-US" b="1" dirty="0" smtClean="0">
                <a:solidFill>
                  <a:srgbClr val="FFFFFF"/>
                </a:solidFill>
              </a:rPr>
              <a:t>Below summarizes factors which may increase the haemorrhagic risk. </a:t>
            </a:r>
          </a:p>
          <a:p>
            <a:pPr algn="ctr" defTabSz="783564" eaLnBrk="0" hangingPunct="0">
              <a:lnSpc>
                <a:spcPct val="90000"/>
              </a:lnSpc>
            </a:pPr>
            <a:endParaRPr lang="en-US" b="1" dirty="0" smtClean="0">
              <a:solidFill>
                <a:srgbClr val="FFFFFF"/>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sz="2400" b="1" dirty="0" smtClean="0"/>
              <a:t/>
            </a:r>
            <a:br>
              <a:rPr sz="2400" b="1" dirty="0" smtClean="0"/>
            </a:br>
            <a:r>
              <a:rPr lang="en-US" sz="2400" b="1" dirty="0" smtClean="0"/>
              <a:t>Updated </a:t>
            </a:r>
            <a:r>
              <a:rPr sz="2400" b="1" dirty="0" smtClean="0"/>
              <a:t>Contraindications </a:t>
            </a:r>
            <a:r>
              <a:rPr sz="2400" dirty="0" smtClean="0"/>
              <a:t/>
            </a:r>
            <a:br>
              <a:rPr sz="2400" dirty="0" smtClean="0"/>
            </a:br>
            <a:endParaRPr sz="2400" dirty="0"/>
          </a:p>
        </p:txBody>
      </p:sp>
      <p:sp>
        <p:nvSpPr>
          <p:cNvPr id="22531" name="Text Placeholder 2"/>
          <p:cNvSpPr>
            <a:spLocks noGrp="1"/>
          </p:cNvSpPr>
          <p:nvPr>
            <p:ph type="body" sz="quarter" idx="10"/>
          </p:nvPr>
        </p:nvSpPr>
        <p:spPr>
          <a:xfrm>
            <a:off x="575551" y="1216467"/>
            <a:ext cx="7780973" cy="4033520"/>
          </a:xfrm>
        </p:spPr>
        <p:txBody>
          <a:bodyPr/>
          <a:lstStyle/>
          <a:p>
            <a:pPr marL="0" indent="0">
              <a:buFont typeface="Arial" pitchFamily="34" charset="0"/>
              <a:buAutoNum type="arabicPeriod"/>
            </a:pPr>
            <a:r>
              <a:rPr lang="en-US" sz="1700" b="1" dirty="0" smtClean="0">
                <a:solidFill>
                  <a:schemeClr val="accent1">
                    <a:lumMod val="50000"/>
                  </a:schemeClr>
                </a:solidFill>
              </a:rPr>
              <a:t> Severe renal impairment (CrCl &lt; 30mL/min) </a:t>
            </a:r>
          </a:p>
          <a:p>
            <a:pPr marL="0" indent="0">
              <a:buFont typeface="Arial" pitchFamily="34" charset="0"/>
              <a:buAutoNum type="arabicPeriod"/>
            </a:pPr>
            <a:endParaRPr lang="en-US" sz="1700" b="1" dirty="0" smtClean="0">
              <a:solidFill>
                <a:schemeClr val="accent1">
                  <a:lumMod val="50000"/>
                </a:schemeClr>
              </a:solidFill>
            </a:endParaRPr>
          </a:p>
          <a:p>
            <a:pPr marL="0" indent="0">
              <a:buFont typeface="Arial" pitchFamily="34" charset="0"/>
              <a:buAutoNum type="arabicPeriod"/>
            </a:pPr>
            <a:r>
              <a:rPr lang="en-US" sz="1700" b="1" dirty="0" smtClean="0">
                <a:solidFill>
                  <a:schemeClr val="accent1">
                    <a:lumMod val="50000"/>
                  </a:schemeClr>
                </a:solidFill>
              </a:rPr>
              <a:t> Spontaneous or pharmacological impairment of haemostasis </a:t>
            </a:r>
          </a:p>
          <a:p>
            <a:pPr marL="0" indent="0">
              <a:buFont typeface="Arial" pitchFamily="34" charset="0"/>
              <a:buAutoNum type="arabicPeriod"/>
            </a:pPr>
            <a:endParaRPr lang="en-US" sz="1700" b="1" dirty="0" smtClean="0">
              <a:solidFill>
                <a:schemeClr val="accent1">
                  <a:lumMod val="50000"/>
                </a:schemeClr>
              </a:solidFill>
            </a:endParaRPr>
          </a:p>
          <a:p>
            <a:pPr marL="0" indent="0">
              <a:buFont typeface="Arial" pitchFamily="34" charset="0"/>
              <a:buAutoNum type="arabicPeriod"/>
            </a:pPr>
            <a:r>
              <a:rPr lang="en-US" sz="1700" b="1" dirty="0" smtClean="0">
                <a:solidFill>
                  <a:schemeClr val="accent1">
                    <a:lumMod val="50000"/>
                  </a:schemeClr>
                </a:solidFill>
              </a:rPr>
              <a:t> Active clinically significant bleeding or organic lesion at risk of bleeding </a:t>
            </a:r>
          </a:p>
          <a:p>
            <a:pPr marL="0" indent="0">
              <a:buFont typeface="Arial" pitchFamily="34" charset="0"/>
              <a:buAutoNum type="arabicPeriod"/>
            </a:pPr>
            <a:endParaRPr lang="en-US" sz="1700" b="1" dirty="0" smtClean="0">
              <a:solidFill>
                <a:schemeClr val="accent1">
                  <a:lumMod val="50000"/>
                </a:schemeClr>
              </a:solidFill>
            </a:endParaRPr>
          </a:p>
          <a:p>
            <a:pPr marL="0" indent="0">
              <a:buFont typeface="Arial" pitchFamily="34" charset="0"/>
              <a:buAutoNum type="arabicPeriod"/>
            </a:pPr>
            <a:r>
              <a:rPr lang="en-US" sz="1700" b="1" dirty="0" smtClean="0">
                <a:solidFill>
                  <a:schemeClr val="accent1">
                    <a:lumMod val="50000"/>
                  </a:schemeClr>
                </a:solidFill>
              </a:rPr>
              <a:t> Hypersensitivity to the active substance or to any of the excipients </a:t>
            </a:r>
          </a:p>
          <a:p>
            <a:pPr marL="0" indent="0">
              <a:buFont typeface="Arial" pitchFamily="34" charset="0"/>
              <a:buAutoNum type="arabicPeriod"/>
            </a:pPr>
            <a:endParaRPr lang="en-US" sz="1700" b="1" dirty="0" smtClean="0">
              <a:solidFill>
                <a:schemeClr val="accent1">
                  <a:lumMod val="50000"/>
                </a:schemeClr>
              </a:solidFill>
            </a:endParaRPr>
          </a:p>
          <a:p>
            <a:pPr marL="0" indent="0">
              <a:buFont typeface="Arial" pitchFamily="34" charset="0"/>
              <a:buAutoNum type="arabicPeriod"/>
            </a:pPr>
            <a:r>
              <a:rPr lang="en-US" sz="1700" b="1" dirty="0" smtClean="0">
                <a:solidFill>
                  <a:schemeClr val="accent1">
                    <a:lumMod val="50000"/>
                  </a:schemeClr>
                </a:solidFill>
              </a:rPr>
              <a:t> Concomitant treatment with: </a:t>
            </a:r>
          </a:p>
          <a:p>
            <a:pPr marL="711204" lvl="4" indent="-293730">
              <a:buNone/>
            </a:pPr>
            <a:r>
              <a:rPr lang="en-US" sz="1700" b="1" dirty="0" smtClean="0">
                <a:solidFill>
                  <a:schemeClr val="accent1">
                    <a:lumMod val="50000"/>
                  </a:schemeClr>
                </a:solidFill>
                <a:ea typeface="Geneva" charset="-128"/>
              </a:rPr>
              <a:t>			ketoconazole, </a:t>
            </a:r>
          </a:p>
          <a:p>
            <a:pPr marL="711204" lvl="4" indent="-293730">
              <a:buNone/>
            </a:pPr>
            <a:r>
              <a:rPr lang="en-US" sz="1700" b="1" dirty="0" smtClean="0">
                <a:solidFill>
                  <a:schemeClr val="accent1">
                    <a:lumMod val="50000"/>
                  </a:schemeClr>
                </a:solidFill>
                <a:ea typeface="Geneva" charset="-128"/>
              </a:rPr>
              <a:t>			cyclosporine, </a:t>
            </a:r>
          </a:p>
          <a:p>
            <a:pPr marL="711204" lvl="4" indent="-293730">
              <a:buNone/>
            </a:pPr>
            <a:r>
              <a:rPr lang="en-US" sz="1700" b="1" dirty="0" smtClean="0">
                <a:solidFill>
                  <a:schemeClr val="accent1">
                    <a:lumMod val="50000"/>
                  </a:schemeClr>
                </a:solidFill>
                <a:ea typeface="Geneva" charset="-128"/>
              </a:rPr>
              <a:t>			itraconazole </a:t>
            </a:r>
          </a:p>
          <a:p>
            <a:pPr marL="711204" lvl="4" indent="-293730">
              <a:buNone/>
            </a:pPr>
            <a:r>
              <a:rPr lang="en-US" sz="1700" b="1" dirty="0" smtClean="0">
                <a:solidFill>
                  <a:schemeClr val="accent1">
                    <a:lumMod val="50000"/>
                  </a:schemeClr>
                </a:solidFill>
                <a:ea typeface="Geneva" charset="-128"/>
              </a:rPr>
              <a:t>			tacrolimus </a:t>
            </a:r>
          </a:p>
          <a:p>
            <a:pPr marL="711204" lvl="4" indent="-293730">
              <a:buNone/>
            </a:pPr>
            <a:endParaRPr lang="en-US" sz="1700" b="1" dirty="0" smtClean="0">
              <a:solidFill>
                <a:schemeClr val="accent1">
                  <a:lumMod val="50000"/>
                </a:schemeClr>
              </a:solidFill>
              <a:ea typeface="Geneva" charset="-128"/>
            </a:endParaRPr>
          </a:p>
          <a:p>
            <a:pPr marL="0" indent="0"/>
            <a:endParaRPr lang="en-US" sz="1700" b="1" dirty="0" smtClean="0">
              <a:solidFill>
                <a:schemeClr val="accent1">
                  <a:lumMod val="50000"/>
                </a:schemeClr>
              </a:solidFill>
            </a:endParaRPr>
          </a:p>
        </p:txBody>
      </p:sp>
      <p:sp>
        <p:nvSpPr>
          <p:cNvPr id="4" name="TextBox 3"/>
          <p:cNvSpPr txBox="1"/>
          <p:nvPr/>
        </p:nvSpPr>
        <p:spPr>
          <a:xfrm>
            <a:off x="6989019" y="4662081"/>
            <a:ext cx="1056337" cy="771592"/>
          </a:xfrm>
          <a:prstGeom prst="rect">
            <a:avLst/>
          </a:prstGeom>
          <a:solidFill>
            <a:schemeClr val="bg1"/>
          </a:solidFill>
        </p:spPr>
        <p:txBody>
          <a:bodyPr wrap="square" lIns="78328" tIns="39165" rIns="78328" bIns="39165" rtlCol="0">
            <a:spAutoFit/>
          </a:bodyPr>
          <a:lstStyle/>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a:solidFill>
                <a:prstClr val="black"/>
              </a:solidFill>
              <a:latin typeface="Arial" charset="0"/>
              <a:ea typeface="Arial Unicode MS" pitchFamily="34" charset="-128"/>
              <a:cs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57400"/>
            <a:ext cx="7155180" cy="808491"/>
          </a:xfrm>
          <a:solidFill>
            <a:schemeClr val="accent6">
              <a:lumMod val="50000"/>
            </a:schemeClr>
          </a:solidFill>
        </p:spPr>
        <p:txBody>
          <a:bodyPr/>
          <a:lstStyle/>
          <a:p>
            <a:pPr algn="ctr"/>
            <a:r>
              <a:rPr lang="en-US" dirty="0" smtClean="0">
                <a:solidFill>
                  <a:schemeClr val="bg1"/>
                </a:solidFill>
                <a:effectLst/>
                <a:latin typeface="Arial Rounded MT Bold" pitchFamily="34" charset="0"/>
              </a:rPr>
              <a:t>PRACTICAL  ISSUES</a:t>
            </a:r>
            <a:endParaRPr lang="en-US" b="1" dirty="0">
              <a:solidFill>
                <a:schemeClr val="bg1"/>
              </a:solidFill>
              <a:effectLst/>
              <a:latin typeface="Arial Rounded MT Bold" pitchFamily="34" charset="0"/>
            </a:endParaRPr>
          </a:p>
        </p:txBody>
      </p:sp>
      <p:pic>
        <p:nvPicPr>
          <p:cNvPr id="4" name="Picture 2" descr="UMC pantone on white bg copy"/>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306218" y="30480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err="1" smtClean="0">
                <a:latin typeface="Arial Rounded MT Bold" pitchFamily="34" charset="0"/>
              </a:rPr>
              <a:t>Dabigatran</a:t>
            </a:r>
            <a:r>
              <a:rPr lang="en-US" sz="3200" b="1" dirty="0" smtClean="0">
                <a:latin typeface="Arial Rounded MT Bold" pitchFamily="34" charset="0"/>
              </a:rPr>
              <a:t> is the first new oral</a:t>
            </a:r>
            <a:r>
              <a:rPr lang="en-US" sz="3200" b="1" baseline="30000" dirty="0" smtClean="0">
                <a:latin typeface="Arial Rounded MT Bold" pitchFamily="34" charset="0"/>
              </a:rPr>
              <a:t> </a:t>
            </a:r>
            <a:r>
              <a:rPr lang="en-US" sz="3200" b="1" dirty="0" smtClean="0">
                <a:latin typeface="Arial Rounded MT Bold" pitchFamily="34" charset="0"/>
              </a:rPr>
              <a:t>anticoagulant to become available for clinical use in &gt;50</a:t>
            </a:r>
            <a:r>
              <a:rPr lang="en-US" sz="3200" b="1" baseline="30000" dirty="0" smtClean="0">
                <a:latin typeface="Arial Rounded MT Bold" pitchFamily="34" charset="0"/>
              </a:rPr>
              <a:t> </a:t>
            </a:r>
            <a:r>
              <a:rPr lang="en-US" sz="3200" b="1" dirty="0" smtClean="0">
                <a:latin typeface="Arial Rounded MT Bold" pitchFamily="34" charset="0"/>
              </a:rPr>
              <a:t>years.</a:t>
            </a:r>
            <a:endParaRPr lang="en-US" b="1" dirty="0">
              <a:latin typeface="Arial Rounded MT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How to switch from other Anticoagulants to Dabigatran?</a:t>
            </a:r>
            <a:endParaRPr lang="en-US" sz="2400" b="1" dirty="0"/>
          </a:p>
        </p:txBody>
      </p:sp>
      <p:pic>
        <p:nvPicPr>
          <p:cNvPr id="787458" name="Picture 4" descr="http://spaf.pradaxa.com/switching-to-pradaxa/how-to-switch-patient/_jcr_content/par/media_3/image.-313477348.image.png"/>
          <p:cNvPicPr>
            <a:picLocks noChangeAspect="1" noChangeArrowheads="1"/>
          </p:cNvPicPr>
          <p:nvPr/>
        </p:nvPicPr>
        <p:blipFill>
          <a:blip r:embed="rId2" cstate="print"/>
          <a:srcRect/>
          <a:stretch>
            <a:fillRect/>
          </a:stretch>
        </p:blipFill>
        <p:spPr bwMode="auto">
          <a:xfrm>
            <a:off x="668950" y="1879247"/>
            <a:ext cx="7333675" cy="1264131"/>
          </a:xfrm>
          <a:prstGeom prst="rect">
            <a:avLst/>
          </a:prstGeom>
          <a:noFill/>
        </p:spPr>
      </p:pic>
      <p:pic>
        <p:nvPicPr>
          <p:cNvPr id="787457" name="Picture 5" descr="http://spaf.pradaxa.com/switching-to-pradaxa/how-to-switch-patient/_jcr_content/par/media_0/image.-656246199.image.png"/>
          <p:cNvPicPr>
            <a:picLocks noChangeAspect="1" noChangeArrowheads="1"/>
          </p:cNvPicPr>
          <p:nvPr/>
        </p:nvPicPr>
        <p:blipFill>
          <a:blip r:embed="rId3" cstate="print"/>
          <a:srcRect/>
          <a:stretch>
            <a:fillRect/>
          </a:stretch>
        </p:blipFill>
        <p:spPr bwMode="auto">
          <a:xfrm>
            <a:off x="634936" y="3314705"/>
            <a:ext cx="7381129" cy="2171700"/>
          </a:xfrm>
          <a:prstGeom prst="rect">
            <a:avLst/>
          </a:prstGeom>
          <a:noFill/>
        </p:spPr>
      </p:pic>
      <p:sp>
        <p:nvSpPr>
          <p:cNvPr id="787459" name="Rectangle 3"/>
          <p:cNvSpPr>
            <a:spLocks noChangeArrowheads="1"/>
          </p:cNvSpPr>
          <p:nvPr/>
        </p:nvSpPr>
        <p:spPr bwMode="auto">
          <a:xfrm>
            <a:off x="680288" y="1070914"/>
            <a:ext cx="7350716" cy="771620"/>
          </a:xfrm>
          <a:prstGeom prst="rect">
            <a:avLst/>
          </a:prstGeom>
          <a:solidFill>
            <a:srgbClr val="012B6A"/>
          </a:solidFill>
          <a:ln w="9525">
            <a:noFill/>
            <a:miter lim="800000"/>
            <a:headEnd/>
            <a:tailEnd/>
          </a:ln>
          <a:effectLst/>
        </p:spPr>
        <p:txBody>
          <a:bodyPr vert="horz" wrap="square" lIns="78357" tIns="39179" rIns="78357" bIns="39179" numCol="1" anchor="ctr" anchorCtr="0" compatLnSpc="1">
            <a:prstTxWarp prst="textNoShape">
              <a:avLst/>
            </a:prstTxWarp>
            <a:spAutoFit/>
          </a:bodyPr>
          <a:lstStyle/>
          <a:p>
            <a:pPr defTabSz="783564" fontAlgn="base">
              <a:spcBef>
                <a:spcPct val="0"/>
              </a:spcBef>
              <a:spcAft>
                <a:spcPct val="0"/>
              </a:spcAft>
            </a:pPr>
            <a:r>
              <a:rPr lang="fr-CA" b="1" i="1" dirty="0" smtClean="0">
                <a:solidFill>
                  <a:srgbClr val="92D050"/>
                </a:solidFill>
                <a:latin typeface="Arial" pitchFamily="34" charset="0"/>
                <a:ea typeface="Times New Roman" pitchFamily="18" charset="0"/>
                <a:cs typeface="Arial" pitchFamily="34" charset="0"/>
              </a:rPr>
              <a:t>How to switch to Dabigatran from a vitamin K antagonist </a:t>
            </a:r>
            <a:endParaRPr lang="en-US" b="1" i="1" dirty="0" smtClean="0">
              <a:solidFill>
                <a:srgbClr val="92D050"/>
              </a:solidFill>
              <a:latin typeface="Arial" pitchFamily="34" charset="0"/>
              <a:ea typeface="Arial Unicode MS" pitchFamily="34" charset="-128"/>
              <a:cs typeface="Arial" pitchFamily="34" charset="0"/>
            </a:endParaRPr>
          </a:p>
          <a:p>
            <a:pPr defTabSz="783564" eaLnBrk="0" fontAlgn="base" hangingPunct="0">
              <a:spcBef>
                <a:spcPct val="0"/>
              </a:spcBef>
              <a:spcAft>
                <a:spcPct val="0"/>
              </a:spcAft>
            </a:pPr>
            <a:r>
              <a:rPr lang="fr-CA" b="1" i="1" dirty="0" smtClean="0">
                <a:solidFill>
                  <a:srgbClr val="FFFFFF"/>
                </a:solidFill>
                <a:latin typeface="Arial" pitchFamily="34" charset="0"/>
                <a:ea typeface="Times New Roman" pitchFamily="18" charset="0"/>
                <a:cs typeface="Arial" pitchFamily="34" charset="0"/>
              </a:rPr>
              <a:t>VKA should be stopped; dabigatran should be given as soon as the patient’s INR is below 2.0</a:t>
            </a:r>
            <a:endParaRPr lang="en-US" dirty="0" smtClean="0">
              <a:solidFill>
                <a:srgbClr val="FFFFFF"/>
              </a:solidFill>
              <a:latin typeface="Arial" pitchFamily="34" charset="0"/>
              <a:ea typeface="Arial Unicode MS" pitchFamily="34" charset="-128"/>
              <a:cs typeface="Arial" pitchFamily="34" charset="0"/>
            </a:endParaRPr>
          </a:p>
        </p:txBody>
      </p:sp>
      <p:sp>
        <p:nvSpPr>
          <p:cNvPr id="787460" name="Rectangle 4"/>
          <p:cNvSpPr>
            <a:spLocks noChangeArrowheads="1"/>
          </p:cNvSpPr>
          <p:nvPr/>
        </p:nvSpPr>
        <p:spPr bwMode="auto">
          <a:xfrm>
            <a:off x="634938" y="3236910"/>
            <a:ext cx="7396069" cy="771620"/>
          </a:xfrm>
          <a:prstGeom prst="rect">
            <a:avLst/>
          </a:prstGeom>
          <a:solidFill>
            <a:srgbClr val="012B6A"/>
          </a:solidFill>
          <a:ln w="9525">
            <a:noFill/>
            <a:miter lim="800000"/>
            <a:headEnd/>
            <a:tailEnd/>
          </a:ln>
          <a:effectLst/>
        </p:spPr>
        <p:txBody>
          <a:bodyPr vert="horz" wrap="square" lIns="78357" tIns="39179" rIns="78357" bIns="39179" numCol="1" anchor="ctr" anchorCtr="0" compatLnSpc="1">
            <a:prstTxWarp prst="textNoShape">
              <a:avLst/>
            </a:prstTxWarp>
            <a:spAutoFit/>
          </a:bodyPr>
          <a:lstStyle/>
          <a:p>
            <a:pPr defTabSz="783564" fontAlgn="base">
              <a:spcBef>
                <a:spcPct val="0"/>
              </a:spcBef>
              <a:spcAft>
                <a:spcPct val="0"/>
              </a:spcAft>
            </a:pPr>
            <a:r>
              <a:rPr lang="fr-CA" b="1" i="1" dirty="0" smtClean="0">
                <a:solidFill>
                  <a:srgbClr val="FFFFFF"/>
                </a:solidFill>
                <a:latin typeface="Arial" pitchFamily="34" charset="0"/>
                <a:ea typeface="Times New Roman" pitchFamily="18" charset="0"/>
                <a:cs typeface="Arial" pitchFamily="34" charset="0"/>
              </a:rPr>
              <a:t> </a:t>
            </a:r>
            <a:r>
              <a:rPr lang="fr-CA" b="1" i="1" dirty="0" smtClean="0">
                <a:solidFill>
                  <a:srgbClr val="92D050"/>
                </a:solidFill>
                <a:latin typeface="Arial" pitchFamily="34" charset="0"/>
                <a:ea typeface="Times New Roman" pitchFamily="18" charset="0"/>
                <a:cs typeface="Arial" pitchFamily="34" charset="0"/>
              </a:rPr>
              <a:t>How to switch from injectable anticoagulants to Dabigatran</a:t>
            </a:r>
            <a:endParaRPr lang="en-US" b="1" i="1" dirty="0" smtClean="0">
              <a:solidFill>
                <a:srgbClr val="92D050"/>
              </a:solidFill>
              <a:latin typeface="Arial" pitchFamily="34" charset="0"/>
              <a:ea typeface="Arial Unicode MS" pitchFamily="34" charset="-128"/>
              <a:cs typeface="Arial" pitchFamily="34" charset="0"/>
            </a:endParaRPr>
          </a:p>
          <a:p>
            <a:pPr defTabSz="783564" eaLnBrk="0" fontAlgn="base" hangingPunct="0">
              <a:spcBef>
                <a:spcPct val="0"/>
              </a:spcBef>
              <a:spcAft>
                <a:spcPct val="0"/>
              </a:spcAft>
            </a:pPr>
            <a:r>
              <a:rPr lang="fr-CA" b="1" i="1" dirty="0" smtClean="0">
                <a:solidFill>
                  <a:srgbClr val="FFFFFF"/>
                </a:solidFill>
                <a:latin typeface="Arial" pitchFamily="34" charset="0"/>
                <a:ea typeface="Times New Roman" pitchFamily="18" charset="0"/>
                <a:cs typeface="Arial" pitchFamily="34" charset="0"/>
              </a:rPr>
              <a:t>Dabigatran </a:t>
            </a:r>
            <a:r>
              <a:rPr lang="fr-CA" b="1" i="1" dirty="0" err="1" smtClean="0">
                <a:solidFill>
                  <a:srgbClr val="FFFFFF"/>
                </a:solidFill>
                <a:latin typeface="Arial" pitchFamily="34" charset="0"/>
                <a:ea typeface="Times New Roman" pitchFamily="18" charset="0"/>
                <a:cs typeface="Arial" pitchFamily="34" charset="0"/>
              </a:rPr>
              <a:t>should</a:t>
            </a:r>
            <a:r>
              <a:rPr lang="fr-CA" b="1" i="1" dirty="0" smtClean="0">
                <a:solidFill>
                  <a:srgbClr val="FFFFFF"/>
                </a:solidFill>
                <a:latin typeface="Arial" pitchFamily="34" charset="0"/>
                <a:ea typeface="Times New Roman" pitchFamily="18" charset="0"/>
                <a:cs typeface="Arial" pitchFamily="34" charset="0"/>
              </a:rPr>
              <a:t> </a:t>
            </a:r>
            <a:r>
              <a:rPr lang="fr-CA" b="1" i="1" dirty="0" err="1" smtClean="0">
                <a:solidFill>
                  <a:srgbClr val="FFFFFF"/>
                </a:solidFill>
                <a:latin typeface="Arial" pitchFamily="34" charset="0"/>
                <a:ea typeface="Times New Roman" pitchFamily="18" charset="0"/>
                <a:cs typeface="Arial" pitchFamily="34" charset="0"/>
              </a:rPr>
              <a:t>be</a:t>
            </a:r>
            <a:r>
              <a:rPr lang="fr-CA" b="1" i="1" dirty="0" smtClean="0">
                <a:solidFill>
                  <a:srgbClr val="FFFFFF"/>
                </a:solidFill>
                <a:latin typeface="Arial" pitchFamily="34" charset="0"/>
                <a:ea typeface="Times New Roman" pitchFamily="18" charset="0"/>
                <a:cs typeface="Arial" pitchFamily="34" charset="0"/>
              </a:rPr>
              <a:t> </a:t>
            </a:r>
            <a:r>
              <a:rPr lang="fr-CA" b="1" i="1" dirty="0" err="1" smtClean="0">
                <a:solidFill>
                  <a:srgbClr val="FFFFFF"/>
                </a:solidFill>
                <a:latin typeface="Arial" pitchFamily="34" charset="0"/>
                <a:ea typeface="Times New Roman" pitchFamily="18" charset="0"/>
                <a:cs typeface="Arial" pitchFamily="34" charset="0"/>
              </a:rPr>
              <a:t>given</a:t>
            </a:r>
            <a:r>
              <a:rPr lang="fr-CA" b="1" i="1" dirty="0" smtClean="0">
                <a:solidFill>
                  <a:srgbClr val="FFFFFF"/>
                </a:solidFill>
                <a:latin typeface="Arial" pitchFamily="34" charset="0"/>
                <a:ea typeface="Times New Roman" pitchFamily="18" charset="0"/>
                <a:cs typeface="Arial" pitchFamily="34" charset="0"/>
              </a:rPr>
              <a:t> 0-2 </a:t>
            </a:r>
            <a:r>
              <a:rPr lang="fr-CA" b="1" i="1" dirty="0" err="1" smtClean="0">
                <a:solidFill>
                  <a:srgbClr val="FFFFFF"/>
                </a:solidFill>
                <a:latin typeface="Arial" pitchFamily="34" charset="0"/>
                <a:ea typeface="Times New Roman" pitchFamily="18" charset="0"/>
                <a:cs typeface="Arial" pitchFamily="34" charset="0"/>
              </a:rPr>
              <a:t>hours</a:t>
            </a:r>
            <a:r>
              <a:rPr lang="fr-CA" b="1" i="1" dirty="0" smtClean="0">
                <a:solidFill>
                  <a:srgbClr val="FFFFFF"/>
                </a:solidFill>
                <a:latin typeface="Arial" pitchFamily="34" charset="0"/>
                <a:ea typeface="Times New Roman" pitchFamily="18" charset="0"/>
                <a:cs typeface="Arial" pitchFamily="34" charset="0"/>
              </a:rPr>
              <a:t> </a:t>
            </a:r>
            <a:r>
              <a:rPr lang="fr-CA" b="1" i="1" dirty="0" err="1" smtClean="0">
                <a:solidFill>
                  <a:srgbClr val="FFFFFF"/>
                </a:solidFill>
                <a:latin typeface="Arial" pitchFamily="34" charset="0"/>
                <a:ea typeface="Times New Roman" pitchFamily="18" charset="0"/>
                <a:cs typeface="Arial" pitchFamily="34" charset="0"/>
              </a:rPr>
              <a:t>prior</a:t>
            </a:r>
            <a:r>
              <a:rPr lang="fr-CA" b="1" i="1" dirty="0" smtClean="0">
                <a:solidFill>
                  <a:srgbClr val="FFFFFF"/>
                </a:solidFill>
                <a:latin typeface="Arial" pitchFamily="34" charset="0"/>
                <a:ea typeface="Times New Roman" pitchFamily="18" charset="0"/>
                <a:cs typeface="Arial" pitchFamily="34" charset="0"/>
              </a:rPr>
              <a:t> to the time </a:t>
            </a:r>
            <a:r>
              <a:rPr lang="fr-CA" b="1" i="1" dirty="0" err="1" smtClean="0">
                <a:solidFill>
                  <a:srgbClr val="FFFFFF"/>
                </a:solidFill>
                <a:latin typeface="Arial" pitchFamily="34" charset="0"/>
                <a:ea typeface="Times New Roman" pitchFamily="18" charset="0"/>
                <a:cs typeface="Arial" pitchFamily="34" charset="0"/>
              </a:rPr>
              <a:t>that</a:t>
            </a:r>
            <a:r>
              <a:rPr lang="fr-CA" b="1" i="1" dirty="0" smtClean="0">
                <a:solidFill>
                  <a:srgbClr val="FFFFFF"/>
                </a:solidFill>
                <a:latin typeface="Arial" pitchFamily="34" charset="0"/>
                <a:ea typeface="Times New Roman" pitchFamily="18" charset="0"/>
                <a:cs typeface="Arial" pitchFamily="34" charset="0"/>
              </a:rPr>
              <a:t> the </a:t>
            </a:r>
            <a:r>
              <a:rPr lang="fr-CA" b="1" i="1" dirty="0" err="1" smtClean="0">
                <a:solidFill>
                  <a:srgbClr val="FFFFFF"/>
                </a:solidFill>
                <a:latin typeface="Arial" pitchFamily="34" charset="0"/>
                <a:ea typeface="Times New Roman" pitchFamily="18" charset="0"/>
                <a:cs typeface="Arial" pitchFamily="34" charset="0"/>
              </a:rPr>
              <a:t>next</a:t>
            </a:r>
            <a:r>
              <a:rPr lang="fr-CA" b="1" i="1" dirty="0" smtClean="0">
                <a:solidFill>
                  <a:srgbClr val="FFFFFF"/>
                </a:solidFill>
                <a:latin typeface="Arial" pitchFamily="34" charset="0"/>
                <a:ea typeface="Times New Roman" pitchFamily="18" charset="0"/>
                <a:cs typeface="Arial" pitchFamily="34" charset="0"/>
              </a:rPr>
              <a:t> dose of injectable anticoagulant </a:t>
            </a:r>
            <a:r>
              <a:rPr lang="fr-CA" b="1" i="1" dirty="0" err="1" smtClean="0">
                <a:solidFill>
                  <a:srgbClr val="FFFFFF"/>
                </a:solidFill>
                <a:latin typeface="Arial" pitchFamily="34" charset="0"/>
                <a:ea typeface="Times New Roman" pitchFamily="18" charset="0"/>
                <a:cs typeface="Arial" pitchFamily="34" charset="0"/>
              </a:rPr>
              <a:t>would</a:t>
            </a:r>
            <a:r>
              <a:rPr lang="fr-CA" b="1" i="1" dirty="0" smtClean="0">
                <a:solidFill>
                  <a:srgbClr val="FFFFFF"/>
                </a:solidFill>
                <a:latin typeface="Arial" pitchFamily="34" charset="0"/>
                <a:ea typeface="Times New Roman" pitchFamily="18" charset="0"/>
                <a:cs typeface="Arial" pitchFamily="34" charset="0"/>
              </a:rPr>
              <a:t> </a:t>
            </a:r>
            <a:r>
              <a:rPr lang="fr-CA" b="1" i="1" dirty="0" err="1" smtClean="0">
                <a:solidFill>
                  <a:srgbClr val="FFFFFF"/>
                </a:solidFill>
                <a:latin typeface="Arial" pitchFamily="34" charset="0"/>
                <a:ea typeface="Times New Roman" pitchFamily="18" charset="0"/>
                <a:cs typeface="Arial" pitchFamily="34" charset="0"/>
              </a:rPr>
              <a:t>be</a:t>
            </a:r>
            <a:r>
              <a:rPr lang="fr-CA" b="1" i="1" dirty="0" smtClean="0">
                <a:solidFill>
                  <a:srgbClr val="FFFFFF"/>
                </a:solidFill>
                <a:latin typeface="Arial" pitchFamily="34" charset="0"/>
                <a:ea typeface="Times New Roman" pitchFamily="18" charset="0"/>
                <a:cs typeface="Arial" pitchFamily="34" charset="0"/>
              </a:rPr>
              <a:t> due. </a:t>
            </a:r>
            <a:endParaRPr lang="en-US" b="1" i="1" dirty="0" smtClean="0">
              <a:solidFill>
                <a:srgbClr val="FFFFFF"/>
              </a:solidFill>
              <a:latin typeface="Arial" pitchFamily="34" charset="0"/>
              <a:ea typeface="Arial Unicode MS" pitchFamily="34" charset="-128"/>
              <a:cs typeface="Arial" pitchFamily="34" charset="0"/>
            </a:endParaRPr>
          </a:p>
        </p:txBody>
      </p:sp>
      <p:sp>
        <p:nvSpPr>
          <p:cNvPr id="787461" name="Rectangle 5"/>
          <p:cNvSpPr>
            <a:spLocks noChangeArrowheads="1"/>
          </p:cNvSpPr>
          <p:nvPr/>
        </p:nvSpPr>
        <p:spPr bwMode="auto">
          <a:xfrm>
            <a:off x="1" y="3571581"/>
            <a:ext cx="187098" cy="233011"/>
          </a:xfrm>
          <a:prstGeom prst="rect">
            <a:avLst/>
          </a:prstGeom>
          <a:solidFill>
            <a:srgbClr val="FFFFFF"/>
          </a:solidFill>
          <a:ln w="9525">
            <a:noFill/>
            <a:miter lim="800000"/>
            <a:headEnd/>
            <a:tailEnd/>
          </a:ln>
          <a:effectLst/>
        </p:spPr>
        <p:txBody>
          <a:bodyPr vert="horz" wrap="none" lIns="78357" tIns="39179" rIns="78357" bIns="39179" numCol="1" anchor="ctr" anchorCtr="0" compatLnSpc="1">
            <a:prstTxWarp prst="textNoShape">
              <a:avLst/>
            </a:prstTxWarp>
            <a:spAutoFit/>
          </a:bodyPr>
          <a:lstStyle/>
          <a:p>
            <a:pPr defTabSz="783564" fontAlgn="base">
              <a:spcBef>
                <a:spcPct val="0"/>
              </a:spcBef>
              <a:spcAft>
                <a:spcPct val="0"/>
              </a:spcAft>
            </a:pPr>
            <a:r>
              <a:rPr lang="fr-CA" sz="1000" dirty="0" smtClean="0">
                <a:solidFill>
                  <a:srgbClr val="1F497D"/>
                </a:solidFill>
                <a:latin typeface="Cambria" pitchFamily="18" charset="0"/>
                <a:ea typeface="Times New Roman" pitchFamily="18" charset="0"/>
                <a:cs typeface="Arial" pitchFamily="34" charset="0"/>
              </a:rPr>
              <a:t> </a:t>
            </a:r>
            <a:endParaRPr lang="fr-CA" dirty="0" smtClean="0">
              <a:solidFill>
                <a:prstClr val="black"/>
              </a:solidFill>
              <a:latin typeface="Arial" pitchFamily="34" charset="0"/>
              <a:ea typeface="Arial Unicode MS" pitchFamily="34" charset="-128"/>
              <a:cs typeface="Arial"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Switching back to </a:t>
            </a:r>
            <a:r>
              <a:rPr lang="en-US" sz="2400" b="1" dirty="0" err="1" smtClean="0"/>
              <a:t>warfarin</a:t>
            </a:r>
            <a:r>
              <a:rPr lang="en-US" sz="2400" b="1" dirty="0" smtClean="0"/>
              <a:t> from </a:t>
            </a:r>
            <a:r>
              <a:rPr lang="en-US" sz="2400" b="1" dirty="0" err="1" smtClean="0"/>
              <a:t>Pradaxa</a:t>
            </a:r>
            <a:endParaRPr lang="en-US" sz="2400" b="1" dirty="0"/>
          </a:p>
        </p:txBody>
      </p:sp>
      <p:sp>
        <p:nvSpPr>
          <p:cNvPr id="3" name="Text Placeholder 2"/>
          <p:cNvSpPr>
            <a:spLocks noGrp="1"/>
          </p:cNvSpPr>
          <p:nvPr>
            <p:ph type="body" sz="quarter" idx="10"/>
          </p:nvPr>
        </p:nvSpPr>
        <p:spPr>
          <a:xfrm>
            <a:off x="291176" y="1186755"/>
            <a:ext cx="7780973" cy="4033520"/>
          </a:xfrm>
        </p:spPr>
        <p:txBody>
          <a:bodyPr/>
          <a:lstStyle/>
          <a:p>
            <a:pPr>
              <a:buFont typeface="Wingdings" pitchFamily="2" charset="2"/>
              <a:buChar char="Ø"/>
            </a:pPr>
            <a:r>
              <a:rPr lang="en-US" sz="1700" dirty="0" smtClean="0"/>
              <a:t>If you should decide to stop </a:t>
            </a:r>
            <a:r>
              <a:rPr lang="en-US" sz="1700" dirty="0" err="1" smtClean="0"/>
              <a:t>Pradaxa</a:t>
            </a:r>
            <a:r>
              <a:rPr lang="en-US" sz="1700" dirty="0" smtClean="0"/>
              <a:t> treatment and switch to </a:t>
            </a:r>
            <a:r>
              <a:rPr lang="en-US" sz="1700" dirty="0" err="1" smtClean="0"/>
              <a:t>warfarin</a:t>
            </a:r>
            <a:r>
              <a:rPr lang="en-US" sz="1700" dirty="0" smtClean="0"/>
              <a:t>/VKA therapy, renal function needs to be considered (</a:t>
            </a:r>
            <a:r>
              <a:rPr lang="en-US" sz="1700" dirty="0" err="1" smtClean="0"/>
              <a:t>creatinine</a:t>
            </a:r>
            <a:r>
              <a:rPr lang="en-US" sz="1700" dirty="0" smtClean="0"/>
              <a:t> clearance):</a:t>
            </a:r>
          </a:p>
          <a:p>
            <a:pPr>
              <a:buFont typeface="Wingdings" pitchFamily="2" charset="2"/>
              <a:buChar char="Ø"/>
            </a:pPr>
            <a:endParaRPr lang="en-US" sz="1700" dirty="0" smtClean="0"/>
          </a:p>
          <a:p>
            <a:pPr lvl="4">
              <a:buFont typeface="Wingdings" pitchFamily="2" charset="2"/>
              <a:buChar char="Ø"/>
            </a:pPr>
            <a:r>
              <a:rPr lang="en-US" sz="1700" dirty="0" smtClean="0"/>
              <a:t> For </a:t>
            </a:r>
            <a:r>
              <a:rPr lang="en-US" sz="1700" dirty="0" err="1" smtClean="0"/>
              <a:t>CrCl</a:t>
            </a:r>
            <a:r>
              <a:rPr lang="en-US" sz="1700" dirty="0" smtClean="0"/>
              <a:t> &gt;50 </a:t>
            </a:r>
            <a:r>
              <a:rPr lang="en-US" sz="1700" dirty="0" err="1" smtClean="0"/>
              <a:t>mL</a:t>
            </a:r>
            <a:r>
              <a:rPr lang="en-US" sz="1700" dirty="0" smtClean="0"/>
              <a:t>/min, start </a:t>
            </a:r>
            <a:r>
              <a:rPr lang="en-US" sz="1700" dirty="0" err="1" smtClean="0"/>
              <a:t>warfarin</a:t>
            </a:r>
            <a:r>
              <a:rPr lang="en-US" sz="1700" dirty="0" smtClean="0"/>
              <a:t> 3 days before discontinuing </a:t>
            </a:r>
            <a:r>
              <a:rPr lang="en-US" sz="1700" dirty="0" err="1" smtClean="0"/>
              <a:t>Pradaxa</a:t>
            </a:r>
            <a:endParaRPr lang="en-US" sz="1700" dirty="0" smtClean="0"/>
          </a:p>
          <a:p>
            <a:pPr lvl="4">
              <a:buFont typeface="Wingdings" pitchFamily="2" charset="2"/>
              <a:buChar char="Ø"/>
            </a:pPr>
            <a:r>
              <a:rPr lang="en-US" sz="1700" dirty="0" smtClean="0"/>
              <a:t> For </a:t>
            </a:r>
            <a:r>
              <a:rPr lang="en-US" sz="1700" dirty="0" err="1" smtClean="0"/>
              <a:t>CrCl</a:t>
            </a:r>
            <a:r>
              <a:rPr lang="en-US" sz="1700" dirty="0" smtClean="0"/>
              <a:t> 31–50 </a:t>
            </a:r>
            <a:r>
              <a:rPr lang="en-US" sz="1700" dirty="0" err="1" smtClean="0"/>
              <a:t>mL</a:t>
            </a:r>
            <a:r>
              <a:rPr lang="en-US" sz="1700" dirty="0" smtClean="0"/>
              <a:t>/min, start </a:t>
            </a:r>
            <a:r>
              <a:rPr lang="en-US" sz="1700" dirty="0" err="1" smtClean="0"/>
              <a:t>warfarin</a:t>
            </a:r>
            <a:r>
              <a:rPr lang="en-US" sz="1700" dirty="0" smtClean="0"/>
              <a:t> 2 days before discontinuing </a:t>
            </a:r>
            <a:r>
              <a:rPr lang="en-US" sz="1700" dirty="0" err="1" smtClean="0"/>
              <a:t>Pradaxa</a:t>
            </a:r>
            <a:endParaRPr lang="en-US" sz="1700" dirty="0" smtClean="0"/>
          </a:p>
          <a:p>
            <a:pPr lvl="4">
              <a:buFont typeface="Wingdings" pitchFamily="2" charset="2"/>
              <a:buChar char="Ø"/>
            </a:pPr>
            <a:endParaRPr lang="en-US" sz="1700" dirty="0" smtClean="0"/>
          </a:p>
          <a:p>
            <a:endParaRPr lang="en-US" sz="1700" dirty="0" smtClean="0"/>
          </a:p>
          <a:p>
            <a:pPr>
              <a:buFont typeface="Wingdings" pitchFamily="2" charset="2"/>
              <a:buChar char="Ø"/>
            </a:pPr>
            <a:r>
              <a:rPr lang="en-US" sz="1700" dirty="0" smtClean="0"/>
              <a:t>If you should decide to switch to an </a:t>
            </a:r>
            <a:r>
              <a:rPr lang="en-US" sz="1700" dirty="0" err="1" smtClean="0"/>
              <a:t>injectable</a:t>
            </a:r>
            <a:r>
              <a:rPr lang="en-US" sz="1700" dirty="0" smtClean="0"/>
              <a:t> anticoagulant should be given 12 hours after the last dose of </a:t>
            </a:r>
            <a:r>
              <a:rPr lang="en-US" sz="1700" dirty="0" err="1" smtClean="0"/>
              <a:t>Pradaxa</a:t>
            </a:r>
            <a:r>
              <a:rPr lang="en-US" sz="1700" dirty="0" smtClean="0"/>
              <a:t> </a:t>
            </a:r>
            <a:endParaRPr lang="en-US" sz="1700" dirty="0"/>
          </a:p>
        </p:txBody>
      </p:sp>
      <p:sp>
        <p:nvSpPr>
          <p:cNvPr id="4" name="TextBox 3"/>
          <p:cNvSpPr txBox="1"/>
          <p:nvPr/>
        </p:nvSpPr>
        <p:spPr>
          <a:xfrm>
            <a:off x="6989019" y="4662081"/>
            <a:ext cx="1056337" cy="771592"/>
          </a:xfrm>
          <a:prstGeom prst="rect">
            <a:avLst/>
          </a:prstGeom>
          <a:solidFill>
            <a:schemeClr val="bg1"/>
          </a:solidFill>
        </p:spPr>
        <p:txBody>
          <a:bodyPr wrap="square" lIns="78328" tIns="39165" rIns="78328" bIns="39165" rtlCol="0">
            <a:spAutoFit/>
          </a:bodyPr>
          <a:lstStyle/>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a:solidFill>
                <a:prstClr val="black"/>
              </a:solidFill>
              <a:latin typeface="Arial" charset="0"/>
              <a:ea typeface="Arial Unicode MS" pitchFamily="34" charset="-128"/>
              <a:cs typeface="Arial"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t/>
            </a:r>
            <a:br>
              <a:rPr lang="en-US" sz="2400" b="1" dirty="0" smtClean="0"/>
            </a:br>
            <a:r>
              <a:rPr lang="en-US" sz="2400" b="1" dirty="0" smtClean="0"/>
              <a:t>Missed dose</a:t>
            </a:r>
            <a:r>
              <a:rPr lang="en-US" sz="2400" dirty="0" smtClean="0"/>
              <a:t/>
            </a:r>
            <a:br>
              <a:rPr lang="en-US" sz="2400" dirty="0" smtClean="0"/>
            </a:br>
            <a:endParaRPr lang="en-US" sz="2400" dirty="0"/>
          </a:p>
        </p:txBody>
      </p:sp>
      <p:sp>
        <p:nvSpPr>
          <p:cNvPr id="3" name="Text Placeholder 2"/>
          <p:cNvSpPr>
            <a:spLocks noGrp="1"/>
          </p:cNvSpPr>
          <p:nvPr>
            <p:ph type="body" sz="quarter" idx="10"/>
          </p:nvPr>
        </p:nvSpPr>
        <p:spPr/>
        <p:txBody>
          <a:bodyPr/>
          <a:lstStyle/>
          <a:p>
            <a:r>
              <a:rPr lang="en-US" sz="1700" b="1" dirty="0" smtClean="0">
                <a:solidFill>
                  <a:schemeClr val="accent1">
                    <a:lumMod val="50000"/>
                  </a:schemeClr>
                </a:solidFill>
              </a:rPr>
              <a:t>	</a:t>
            </a:r>
          </a:p>
          <a:p>
            <a:endParaRPr lang="en-US" sz="1700" b="1" dirty="0" smtClean="0">
              <a:solidFill>
                <a:schemeClr val="accent1">
                  <a:lumMod val="50000"/>
                </a:schemeClr>
              </a:solidFill>
            </a:endParaRPr>
          </a:p>
          <a:p>
            <a:r>
              <a:rPr lang="en-US" sz="1700" b="1" dirty="0" smtClean="0">
                <a:solidFill>
                  <a:schemeClr val="accent1">
                    <a:lumMod val="50000"/>
                  </a:schemeClr>
                </a:solidFill>
              </a:rPr>
              <a:t>	If the prescribed dose is not taken at the scheduled time, the dose should be taken as soon as possible on the same day. </a:t>
            </a:r>
          </a:p>
          <a:p>
            <a:r>
              <a:rPr lang="en-US" sz="1700" b="1" dirty="0" smtClean="0">
                <a:solidFill>
                  <a:schemeClr val="accent1">
                    <a:lumMod val="50000"/>
                  </a:schemeClr>
                </a:solidFill>
              </a:rPr>
              <a:t>	</a:t>
            </a:r>
          </a:p>
          <a:p>
            <a:r>
              <a:rPr lang="en-US" sz="1700" b="1" dirty="0" smtClean="0">
                <a:solidFill>
                  <a:schemeClr val="accent1">
                    <a:lumMod val="50000"/>
                  </a:schemeClr>
                </a:solidFill>
              </a:rPr>
              <a:t>	A missed dose may still be taken up to 6 hours prior to the next scheduled dose. From 6 hours prior to the next scheduled dose on, the missed dose should be omitted. </a:t>
            </a:r>
          </a:p>
          <a:p>
            <a:endParaRPr lang="en-US" sz="1700" b="1" dirty="0" smtClean="0">
              <a:solidFill>
                <a:schemeClr val="accent1">
                  <a:lumMod val="50000"/>
                </a:schemeClr>
              </a:solidFill>
            </a:endParaRPr>
          </a:p>
          <a:p>
            <a:r>
              <a:rPr lang="en-US" sz="1700" b="1" dirty="0" smtClean="0">
                <a:solidFill>
                  <a:schemeClr val="accent1">
                    <a:lumMod val="50000"/>
                  </a:schemeClr>
                </a:solidFill>
              </a:rPr>
              <a:t>	Patients should not take a double dose to make up for missed individual doses. </a:t>
            </a:r>
          </a:p>
          <a:p>
            <a:endParaRPr lang="en-US" sz="1700" b="1" dirty="0" smtClean="0">
              <a:solidFill>
                <a:schemeClr val="accent1">
                  <a:lumMod val="50000"/>
                </a:schemeClr>
              </a:solidFill>
            </a:endParaRPr>
          </a:p>
          <a:p>
            <a:r>
              <a:rPr lang="en-US" sz="1700" b="1" dirty="0" smtClean="0">
                <a:solidFill>
                  <a:schemeClr val="accent1">
                    <a:lumMod val="50000"/>
                  </a:schemeClr>
                </a:solidFill>
              </a:rPr>
              <a:t>	For optimal effect and safety, it is important to take </a:t>
            </a:r>
            <a:r>
              <a:rPr lang="en-US" sz="1700" b="1" dirty="0" err="1" smtClean="0">
                <a:solidFill>
                  <a:schemeClr val="accent1">
                    <a:lumMod val="50000"/>
                  </a:schemeClr>
                </a:solidFill>
              </a:rPr>
              <a:t>Dabigatran</a:t>
            </a:r>
            <a:r>
              <a:rPr lang="en-US" sz="1700" b="1" dirty="0" smtClean="0">
                <a:solidFill>
                  <a:schemeClr val="accent1">
                    <a:lumMod val="50000"/>
                  </a:schemeClr>
                </a:solidFill>
              </a:rPr>
              <a:t> regularly twice a day, at approximately 12 hour intervals. </a:t>
            </a:r>
          </a:p>
          <a:p>
            <a:endParaRPr lang="en-US" sz="1700" dirty="0">
              <a:solidFill>
                <a:schemeClr val="accent1">
                  <a:lumMod val="50000"/>
                </a:schemeClr>
              </a:solidFill>
            </a:endParaRPr>
          </a:p>
        </p:txBody>
      </p:sp>
      <p:sp>
        <p:nvSpPr>
          <p:cNvPr id="4" name="TextBox 3"/>
          <p:cNvSpPr txBox="1"/>
          <p:nvPr/>
        </p:nvSpPr>
        <p:spPr>
          <a:xfrm>
            <a:off x="6989019" y="4662081"/>
            <a:ext cx="1056337" cy="771592"/>
          </a:xfrm>
          <a:prstGeom prst="rect">
            <a:avLst/>
          </a:prstGeom>
          <a:solidFill>
            <a:schemeClr val="bg1"/>
          </a:solidFill>
        </p:spPr>
        <p:txBody>
          <a:bodyPr wrap="square" lIns="78328" tIns="39165" rIns="78328" bIns="39165" rtlCol="0">
            <a:spAutoFit/>
          </a:bodyPr>
          <a:lstStyle/>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a:solidFill>
                <a:prstClr val="black"/>
              </a:solidFill>
              <a:latin typeface="Arial" charset="0"/>
              <a:ea typeface="Arial Unicode MS" pitchFamily="34" charset="-128"/>
              <a:cs typeface="Arial"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2400" b="1" dirty="0" smtClean="0"/>
              <a:t/>
            </a:r>
            <a:br>
              <a:rPr lang="fr-CA" sz="2400" b="1" dirty="0" smtClean="0"/>
            </a:br>
            <a:r>
              <a:rPr lang="fr-CA" sz="2400" b="1" dirty="0" smtClean="0"/>
              <a:t>Guidance on </a:t>
            </a:r>
            <a:r>
              <a:rPr lang="fr-CA" sz="2400" b="1" dirty="0" err="1" smtClean="0"/>
              <a:t>surgery</a:t>
            </a:r>
            <a:r>
              <a:rPr lang="fr-CA" sz="2400" b="1" dirty="0" smtClean="0"/>
              <a:t> and intervention</a:t>
            </a:r>
            <a:r>
              <a:rPr lang="en-US" sz="2400" dirty="0" smtClean="0"/>
              <a:t/>
            </a:r>
            <a:br>
              <a:rPr lang="en-US" sz="2400" dirty="0" smtClean="0"/>
            </a:br>
            <a:endParaRPr lang="en-US" sz="2400" dirty="0"/>
          </a:p>
        </p:txBody>
      </p:sp>
      <p:sp>
        <p:nvSpPr>
          <p:cNvPr id="3" name="Text Placeholder 2"/>
          <p:cNvSpPr>
            <a:spLocks noGrp="1"/>
          </p:cNvSpPr>
          <p:nvPr>
            <p:ph type="body" sz="quarter" idx="10"/>
          </p:nvPr>
        </p:nvSpPr>
        <p:spPr>
          <a:xfrm>
            <a:off x="309455" y="1080819"/>
            <a:ext cx="7780973" cy="4033520"/>
          </a:xfrm>
        </p:spPr>
        <p:txBody>
          <a:bodyPr/>
          <a:lstStyle/>
          <a:p>
            <a:r>
              <a:rPr lang="fr-CA" dirty="0" smtClean="0"/>
              <a:t>	Patients on </a:t>
            </a:r>
            <a:r>
              <a:rPr lang="fr-CA" dirty="0" err="1" smtClean="0"/>
              <a:t>dabigatran</a:t>
            </a:r>
            <a:r>
              <a:rPr lang="fr-CA" dirty="0" smtClean="0"/>
              <a:t> </a:t>
            </a:r>
            <a:r>
              <a:rPr lang="fr-CA" dirty="0" err="1" smtClean="0"/>
              <a:t>who</a:t>
            </a:r>
            <a:r>
              <a:rPr lang="fr-CA" dirty="0" smtClean="0"/>
              <a:t> </a:t>
            </a:r>
            <a:r>
              <a:rPr lang="fr-CA" dirty="0" err="1" smtClean="0"/>
              <a:t>undergo</a:t>
            </a:r>
            <a:r>
              <a:rPr lang="fr-CA" dirty="0" smtClean="0"/>
              <a:t> </a:t>
            </a:r>
            <a:r>
              <a:rPr lang="fr-CA" dirty="0" err="1" smtClean="0"/>
              <a:t>surgery</a:t>
            </a:r>
            <a:r>
              <a:rPr lang="fr-CA" dirty="0" smtClean="0"/>
              <a:t>/invasive </a:t>
            </a:r>
            <a:r>
              <a:rPr lang="fr-CA" dirty="0" err="1" smtClean="0"/>
              <a:t>procedures</a:t>
            </a:r>
            <a:r>
              <a:rPr lang="fr-CA" dirty="0" smtClean="0"/>
              <a:t> are </a:t>
            </a:r>
            <a:r>
              <a:rPr lang="fr-CA" dirty="0" err="1" smtClean="0"/>
              <a:t>at</a:t>
            </a:r>
            <a:r>
              <a:rPr lang="fr-CA" dirty="0" smtClean="0"/>
              <a:t> </a:t>
            </a:r>
            <a:r>
              <a:rPr lang="fr-CA" dirty="0" err="1" smtClean="0"/>
              <a:t>increased</a:t>
            </a:r>
            <a:r>
              <a:rPr lang="fr-CA" dirty="0" smtClean="0"/>
              <a:t> </a:t>
            </a:r>
            <a:r>
              <a:rPr lang="fr-CA" dirty="0" err="1" smtClean="0"/>
              <a:t>risk</a:t>
            </a:r>
            <a:r>
              <a:rPr lang="fr-CA" dirty="0" smtClean="0"/>
              <a:t> of </a:t>
            </a:r>
            <a:r>
              <a:rPr lang="fr-CA" dirty="0" err="1" smtClean="0"/>
              <a:t>bleeding</a:t>
            </a:r>
            <a:r>
              <a:rPr lang="fr-CA" dirty="0" smtClean="0"/>
              <a:t>. In </a:t>
            </a:r>
            <a:r>
              <a:rPr lang="fr-CA" dirty="0" err="1" smtClean="0"/>
              <a:t>these</a:t>
            </a:r>
            <a:r>
              <a:rPr lang="fr-CA" dirty="0" smtClean="0"/>
              <a:t> </a:t>
            </a:r>
            <a:r>
              <a:rPr lang="fr-CA" dirty="0" err="1" smtClean="0"/>
              <a:t>circumstances</a:t>
            </a:r>
            <a:r>
              <a:rPr lang="fr-CA" dirty="0" smtClean="0"/>
              <a:t> a </a:t>
            </a:r>
            <a:r>
              <a:rPr lang="fr-CA" dirty="0" err="1" smtClean="0"/>
              <a:t>temporary</a:t>
            </a:r>
            <a:r>
              <a:rPr lang="fr-CA" dirty="0" smtClean="0"/>
              <a:t> discontinuation of </a:t>
            </a:r>
            <a:r>
              <a:rPr lang="fr-CA" b="1" dirty="0" err="1" smtClean="0"/>
              <a:t>dabigatran</a:t>
            </a:r>
            <a:r>
              <a:rPr lang="fr-CA" b="1" dirty="0" smtClean="0"/>
              <a:t> </a:t>
            </a:r>
            <a:r>
              <a:rPr lang="fr-CA" b="1" dirty="0" err="1" smtClean="0"/>
              <a:t>is</a:t>
            </a:r>
            <a:r>
              <a:rPr lang="fr-CA" b="1" dirty="0" smtClean="0"/>
              <a:t> </a:t>
            </a:r>
            <a:r>
              <a:rPr lang="fr-CA" b="1" dirty="0" err="1" smtClean="0"/>
              <a:t>advisable</a:t>
            </a:r>
            <a:endParaRPr lang="fr-CA" b="1"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en-US" dirty="0" smtClean="0"/>
          </a:p>
          <a:p>
            <a:r>
              <a:rPr lang="fr-CA" b="1" dirty="0" smtClean="0"/>
              <a:t>	</a:t>
            </a:r>
          </a:p>
          <a:p>
            <a:r>
              <a:rPr lang="fr-CA" b="1" dirty="0" smtClean="0"/>
              <a:t>	If emergency </a:t>
            </a:r>
            <a:r>
              <a:rPr lang="fr-CA" b="1" dirty="0" err="1" smtClean="0"/>
              <a:t>surgery</a:t>
            </a:r>
            <a:r>
              <a:rPr lang="fr-CA" b="1" dirty="0" smtClean="0"/>
              <a:t> </a:t>
            </a:r>
            <a:r>
              <a:rPr lang="fr-CA" b="1" dirty="0" err="1" smtClean="0"/>
              <a:t>is</a:t>
            </a:r>
            <a:r>
              <a:rPr lang="fr-CA" b="1" dirty="0" smtClean="0"/>
              <a:t> </a:t>
            </a:r>
            <a:r>
              <a:rPr lang="fr-CA" b="1" dirty="0" err="1" smtClean="0"/>
              <a:t>required</a:t>
            </a:r>
            <a:r>
              <a:rPr lang="fr-CA" dirty="0" smtClean="0"/>
              <a:t>, </a:t>
            </a:r>
            <a:r>
              <a:rPr lang="fr-CA" dirty="0" err="1" smtClean="0"/>
              <a:t>dabigatran</a:t>
            </a:r>
            <a:r>
              <a:rPr lang="fr-CA" dirty="0" smtClean="0"/>
              <a:t> </a:t>
            </a:r>
            <a:r>
              <a:rPr lang="fr-CA" dirty="0" err="1" smtClean="0"/>
              <a:t>should</a:t>
            </a:r>
            <a:r>
              <a:rPr lang="fr-CA" dirty="0" smtClean="0"/>
              <a:t> </a:t>
            </a:r>
            <a:r>
              <a:rPr lang="fr-CA" dirty="0" err="1" smtClean="0"/>
              <a:t>be</a:t>
            </a:r>
            <a:r>
              <a:rPr lang="fr-CA" dirty="0" smtClean="0"/>
              <a:t> </a:t>
            </a:r>
            <a:r>
              <a:rPr lang="fr-CA" dirty="0" err="1" smtClean="0"/>
              <a:t>temporarily</a:t>
            </a:r>
            <a:r>
              <a:rPr lang="fr-CA" dirty="0" smtClean="0"/>
              <a:t> </a:t>
            </a:r>
            <a:r>
              <a:rPr lang="fr-CA" dirty="0" err="1" smtClean="0"/>
              <a:t>discontinued</a:t>
            </a:r>
            <a:r>
              <a:rPr lang="fr-CA" dirty="0" smtClean="0"/>
              <a:t>. </a:t>
            </a:r>
          </a:p>
          <a:p>
            <a:r>
              <a:rPr lang="fr-CA" dirty="0" smtClean="0"/>
              <a:t>	A </a:t>
            </a:r>
            <a:r>
              <a:rPr lang="fr-CA" dirty="0" err="1" smtClean="0"/>
              <a:t>surgery</a:t>
            </a:r>
            <a:r>
              <a:rPr lang="fr-CA" dirty="0" smtClean="0"/>
              <a:t>/intervention </a:t>
            </a:r>
            <a:r>
              <a:rPr lang="fr-CA" dirty="0" err="1" smtClean="0"/>
              <a:t>should</a:t>
            </a:r>
            <a:r>
              <a:rPr lang="fr-CA" dirty="0" smtClean="0"/>
              <a:t> </a:t>
            </a:r>
            <a:r>
              <a:rPr lang="fr-CA" dirty="0" err="1" smtClean="0"/>
              <a:t>be</a:t>
            </a:r>
            <a:r>
              <a:rPr lang="fr-CA" dirty="0" smtClean="0"/>
              <a:t> </a:t>
            </a:r>
            <a:r>
              <a:rPr lang="fr-CA" dirty="0" err="1" smtClean="0"/>
              <a:t>delayed</a:t>
            </a:r>
            <a:r>
              <a:rPr lang="fr-CA" dirty="0" smtClean="0"/>
              <a:t> if possible </a:t>
            </a:r>
            <a:r>
              <a:rPr lang="fr-CA" dirty="0" err="1" smtClean="0"/>
              <a:t>until</a:t>
            </a:r>
            <a:r>
              <a:rPr lang="fr-CA" dirty="0" smtClean="0"/>
              <a:t> </a:t>
            </a:r>
            <a:r>
              <a:rPr lang="fr-CA" b="1" dirty="0" err="1" smtClean="0"/>
              <a:t>at</a:t>
            </a:r>
            <a:r>
              <a:rPr lang="fr-CA" b="1" dirty="0" smtClean="0"/>
              <a:t> least 12 </a:t>
            </a:r>
            <a:r>
              <a:rPr lang="fr-CA" b="1" dirty="0" err="1" smtClean="0"/>
              <a:t>hours</a:t>
            </a:r>
            <a:r>
              <a:rPr lang="fr-CA" b="1" dirty="0" smtClean="0"/>
              <a:t> </a:t>
            </a:r>
            <a:r>
              <a:rPr lang="fr-CA" dirty="0" err="1" smtClean="0"/>
              <a:t>after</a:t>
            </a:r>
            <a:r>
              <a:rPr lang="fr-CA" dirty="0" smtClean="0"/>
              <a:t> the last dose. If </a:t>
            </a:r>
            <a:r>
              <a:rPr lang="fr-CA" dirty="0" err="1" smtClean="0"/>
              <a:t>surgery</a:t>
            </a:r>
            <a:r>
              <a:rPr lang="fr-CA" dirty="0" smtClean="0"/>
              <a:t> </a:t>
            </a:r>
            <a:r>
              <a:rPr lang="fr-CA" dirty="0" err="1" smtClean="0"/>
              <a:t>cannot</a:t>
            </a:r>
            <a:r>
              <a:rPr lang="fr-CA" dirty="0" smtClean="0"/>
              <a:t> </a:t>
            </a:r>
            <a:r>
              <a:rPr lang="fr-CA" dirty="0" err="1" smtClean="0"/>
              <a:t>be</a:t>
            </a:r>
            <a:r>
              <a:rPr lang="fr-CA" dirty="0" smtClean="0"/>
              <a:t> </a:t>
            </a:r>
            <a:r>
              <a:rPr lang="fr-CA" dirty="0" err="1" smtClean="0"/>
              <a:t>delayed</a:t>
            </a:r>
            <a:r>
              <a:rPr lang="fr-CA" dirty="0" smtClean="0"/>
              <a:t>, the </a:t>
            </a:r>
            <a:r>
              <a:rPr lang="fr-CA" dirty="0" err="1" smtClean="0"/>
              <a:t>risk</a:t>
            </a:r>
            <a:r>
              <a:rPr lang="fr-CA" dirty="0" smtClean="0"/>
              <a:t> of </a:t>
            </a:r>
            <a:r>
              <a:rPr lang="fr-CA" dirty="0" err="1" smtClean="0"/>
              <a:t>bleeding</a:t>
            </a:r>
            <a:r>
              <a:rPr lang="fr-CA" dirty="0" smtClean="0"/>
              <a:t> </a:t>
            </a:r>
            <a:r>
              <a:rPr lang="fr-CA" dirty="0" err="1" smtClean="0"/>
              <a:t>may</a:t>
            </a:r>
            <a:r>
              <a:rPr lang="fr-CA" dirty="0" smtClean="0"/>
              <a:t> </a:t>
            </a:r>
            <a:r>
              <a:rPr lang="fr-CA" dirty="0" err="1" smtClean="0"/>
              <a:t>be</a:t>
            </a:r>
            <a:r>
              <a:rPr lang="fr-CA" dirty="0" smtClean="0"/>
              <a:t> </a:t>
            </a:r>
            <a:r>
              <a:rPr lang="fr-CA" dirty="0" err="1" smtClean="0"/>
              <a:t>increased</a:t>
            </a:r>
            <a:r>
              <a:rPr lang="fr-CA" dirty="0" smtClean="0"/>
              <a:t>. </a:t>
            </a:r>
          </a:p>
          <a:p>
            <a:r>
              <a:rPr lang="fr-CA" dirty="0" smtClean="0"/>
              <a:t>	</a:t>
            </a:r>
          </a:p>
          <a:p>
            <a:r>
              <a:rPr lang="fr-CA" b="1" dirty="0" smtClean="0"/>
              <a:t>	This </a:t>
            </a:r>
            <a:r>
              <a:rPr lang="fr-CA" b="1" dirty="0" err="1" smtClean="0"/>
              <a:t>risk</a:t>
            </a:r>
            <a:r>
              <a:rPr lang="fr-CA" b="1" dirty="0" smtClean="0"/>
              <a:t> of </a:t>
            </a:r>
            <a:r>
              <a:rPr lang="fr-CA" b="1" dirty="0" err="1" smtClean="0"/>
              <a:t>bleeding</a:t>
            </a:r>
            <a:r>
              <a:rPr lang="fr-CA" b="1" dirty="0" smtClean="0"/>
              <a:t> </a:t>
            </a:r>
            <a:r>
              <a:rPr lang="fr-CA" b="1" dirty="0" err="1" smtClean="0"/>
              <a:t>should</a:t>
            </a:r>
            <a:r>
              <a:rPr lang="fr-CA" b="1" dirty="0" smtClean="0"/>
              <a:t> </a:t>
            </a:r>
            <a:r>
              <a:rPr lang="fr-CA" b="1" dirty="0" err="1" smtClean="0"/>
              <a:t>be</a:t>
            </a:r>
            <a:r>
              <a:rPr lang="fr-CA" b="1" dirty="0" smtClean="0"/>
              <a:t> </a:t>
            </a:r>
            <a:r>
              <a:rPr lang="fr-CA" b="1" dirty="0" err="1" smtClean="0"/>
              <a:t>weighed</a:t>
            </a:r>
            <a:r>
              <a:rPr lang="fr-CA" b="1" dirty="0" smtClean="0"/>
              <a:t> </a:t>
            </a:r>
            <a:r>
              <a:rPr lang="fr-CA" b="1" dirty="0" err="1" smtClean="0"/>
              <a:t>against</a:t>
            </a:r>
            <a:r>
              <a:rPr lang="fr-CA" b="1" dirty="0" smtClean="0"/>
              <a:t> the </a:t>
            </a:r>
            <a:r>
              <a:rPr lang="fr-CA" b="1" dirty="0" err="1" smtClean="0"/>
              <a:t>urgency</a:t>
            </a:r>
            <a:r>
              <a:rPr lang="fr-CA" b="1" dirty="0" smtClean="0"/>
              <a:t> of intervention. </a:t>
            </a:r>
            <a:endParaRPr lang="en-US" b="1" dirty="0" smtClean="0"/>
          </a:p>
          <a:p>
            <a:endParaRPr lang="en-US" dirty="0"/>
          </a:p>
        </p:txBody>
      </p:sp>
      <p:pic>
        <p:nvPicPr>
          <p:cNvPr id="856065" name="Picture 3" descr="Discontinuation rules"/>
          <p:cNvPicPr>
            <a:picLocks noChangeAspect="1" noChangeArrowheads="1"/>
          </p:cNvPicPr>
          <p:nvPr/>
        </p:nvPicPr>
        <p:blipFill>
          <a:blip r:embed="rId3" cstate="print"/>
          <a:srcRect/>
          <a:stretch>
            <a:fillRect/>
          </a:stretch>
        </p:blipFill>
        <p:spPr bwMode="auto">
          <a:xfrm>
            <a:off x="282322" y="1546561"/>
            <a:ext cx="7908033" cy="2697878"/>
          </a:xfrm>
          <a:prstGeom prst="rect">
            <a:avLst/>
          </a:prstGeom>
          <a:noFill/>
        </p:spPr>
      </p:pic>
      <p:sp>
        <p:nvSpPr>
          <p:cNvPr id="6" name="TextBox 5"/>
          <p:cNvSpPr txBox="1"/>
          <p:nvPr/>
        </p:nvSpPr>
        <p:spPr>
          <a:xfrm>
            <a:off x="6989019" y="4662081"/>
            <a:ext cx="1056337" cy="771592"/>
          </a:xfrm>
          <a:prstGeom prst="rect">
            <a:avLst/>
          </a:prstGeom>
          <a:solidFill>
            <a:schemeClr val="bg1"/>
          </a:solidFill>
        </p:spPr>
        <p:txBody>
          <a:bodyPr wrap="square" lIns="78328" tIns="39165" rIns="78328" bIns="39165" rtlCol="0">
            <a:spAutoFit/>
          </a:bodyPr>
          <a:lstStyle/>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a:solidFill>
                <a:prstClr val="black"/>
              </a:solidFill>
              <a:latin typeface="Arial" charset="0"/>
              <a:ea typeface="Arial Unicode MS" pitchFamily="34" charset="-128"/>
              <a:cs typeface="Arial"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Arial Rounded MT Bold" pitchFamily="34" charset="0"/>
              </a:rPr>
              <a:t>CARDIOVERSION</a:t>
            </a:r>
            <a:endParaRPr lang="en-US" dirty="0">
              <a:solidFill>
                <a:schemeClr val="tx1"/>
              </a:solidFill>
              <a:latin typeface="Arial Rounded MT Bold" pitchFamily="34" charset="0"/>
            </a:endParaRPr>
          </a:p>
        </p:txBody>
      </p:sp>
      <p:sp>
        <p:nvSpPr>
          <p:cNvPr id="3" name="Content Placeholder 2"/>
          <p:cNvSpPr>
            <a:spLocks noGrp="1"/>
          </p:cNvSpPr>
          <p:nvPr>
            <p:ph idx="1"/>
          </p:nvPr>
        </p:nvSpPr>
        <p:spPr/>
        <p:txBody>
          <a:bodyPr>
            <a:noAutofit/>
          </a:bodyPr>
          <a:lstStyle/>
          <a:p>
            <a:pPr>
              <a:buNone/>
            </a:pPr>
            <a:r>
              <a:rPr lang="en-US" sz="2100" dirty="0" smtClean="0"/>
              <a:t>      </a:t>
            </a:r>
            <a:r>
              <a:rPr lang="en-US" sz="1700" dirty="0" smtClean="0">
                <a:latin typeface="Arial Rounded MT Bold" pitchFamily="34" charset="0"/>
              </a:rPr>
              <a:t>In RE-LY, a total of 1,983 </a:t>
            </a:r>
            <a:r>
              <a:rPr lang="en-US" sz="1700" dirty="0" err="1" smtClean="0">
                <a:latin typeface="Arial Rounded MT Bold" pitchFamily="34" charset="0"/>
              </a:rPr>
              <a:t>cardioversions</a:t>
            </a:r>
            <a:r>
              <a:rPr lang="en-US" sz="1700" dirty="0" smtClean="0">
                <a:latin typeface="Arial Rounded MT Bold" pitchFamily="34" charset="0"/>
              </a:rPr>
              <a:t> were performed in 1,270 patients, with similar numbers in each treatment group (647 in the </a:t>
            </a:r>
            <a:r>
              <a:rPr lang="en-US" sz="1700" dirty="0" err="1" smtClean="0">
                <a:latin typeface="Arial Rounded MT Bold" pitchFamily="34" charset="0"/>
              </a:rPr>
              <a:t>dabigatran</a:t>
            </a:r>
            <a:r>
              <a:rPr lang="en-US" sz="1700" dirty="0" smtClean="0">
                <a:latin typeface="Arial Rounded MT Bold" pitchFamily="34" charset="0"/>
              </a:rPr>
              <a:t> 110mg* group, 672 in the PRADAXA 150mg group and 664 in the </a:t>
            </a:r>
            <a:r>
              <a:rPr lang="en-US" sz="1700" dirty="0" err="1" smtClean="0">
                <a:latin typeface="Arial Rounded MT Bold" pitchFamily="34" charset="0"/>
              </a:rPr>
              <a:t>warfarin</a:t>
            </a:r>
            <a:r>
              <a:rPr lang="en-US" sz="1700" dirty="0" smtClean="0">
                <a:latin typeface="Arial Rounded MT Bold" pitchFamily="34" charset="0"/>
              </a:rPr>
              <a:t> group).  </a:t>
            </a:r>
          </a:p>
          <a:p>
            <a:pPr>
              <a:buNone/>
            </a:pPr>
            <a:r>
              <a:rPr lang="en-US" sz="1700" b="1" dirty="0" smtClean="0">
                <a:solidFill>
                  <a:srgbClr val="FF0000"/>
                </a:solidFill>
                <a:latin typeface="Arial Rounded MT Bold" pitchFamily="34" charset="0"/>
              </a:rPr>
              <a:t>         Rates of stroke and systemic embolism within 30 days of </a:t>
            </a:r>
            <a:r>
              <a:rPr lang="en-US" sz="1700" b="1" dirty="0" err="1" smtClean="0">
                <a:solidFill>
                  <a:srgbClr val="FF0000"/>
                </a:solidFill>
                <a:latin typeface="Arial Rounded MT Bold" pitchFamily="34" charset="0"/>
              </a:rPr>
              <a:t>cardioversion</a:t>
            </a:r>
            <a:r>
              <a:rPr lang="en-US" sz="1700" b="1" dirty="0" smtClean="0">
                <a:solidFill>
                  <a:srgbClr val="FF0000"/>
                </a:solidFill>
                <a:latin typeface="Arial Rounded MT Bold" pitchFamily="34" charset="0"/>
              </a:rPr>
              <a:t> were low and did not differ significantly between treatment arms </a:t>
            </a:r>
            <a:r>
              <a:rPr lang="en-US" sz="1700" dirty="0" smtClean="0">
                <a:latin typeface="Arial Rounded MT Bold" pitchFamily="34" charset="0"/>
              </a:rPr>
              <a:t>(0.77%, 0.3% and 0.6%, respectively; </a:t>
            </a:r>
            <a:r>
              <a:rPr lang="en-US" sz="1700" dirty="0" err="1" smtClean="0">
                <a:latin typeface="Arial Rounded MT Bold" pitchFamily="34" charset="0"/>
              </a:rPr>
              <a:t>dabigatran</a:t>
            </a:r>
            <a:r>
              <a:rPr lang="en-US" sz="1700" dirty="0" smtClean="0">
                <a:latin typeface="Arial Rounded MT Bold" pitchFamily="34" charset="0"/>
              </a:rPr>
              <a:t> 110mg vs. </a:t>
            </a:r>
            <a:r>
              <a:rPr lang="en-US" sz="1700" dirty="0" err="1" smtClean="0">
                <a:latin typeface="Arial Rounded MT Bold" pitchFamily="34" charset="0"/>
              </a:rPr>
              <a:t>warfarin</a:t>
            </a:r>
            <a:r>
              <a:rPr lang="en-US" sz="1700" dirty="0" smtClean="0">
                <a:latin typeface="Arial Rounded MT Bold" pitchFamily="34" charset="0"/>
              </a:rPr>
              <a:t>, p=0.71; PRADAXA 150mg vs. </a:t>
            </a:r>
            <a:r>
              <a:rPr lang="en-US" sz="1700" dirty="0" err="1" smtClean="0">
                <a:latin typeface="Arial Rounded MT Bold" pitchFamily="34" charset="0"/>
              </a:rPr>
              <a:t>warfarin</a:t>
            </a:r>
            <a:r>
              <a:rPr lang="en-US" sz="1700" dirty="0" smtClean="0">
                <a:latin typeface="Arial Rounded MT Bold" pitchFamily="34" charset="0"/>
              </a:rPr>
              <a:t>, p=0.45) though the RE-LY trial and this subgroup analysis were not powered to demonstrate statistical significance.  </a:t>
            </a:r>
          </a:p>
          <a:p>
            <a:pPr>
              <a:buNone/>
            </a:pPr>
            <a:r>
              <a:rPr lang="en-US" sz="1700" b="1" dirty="0" smtClean="0">
                <a:latin typeface="Arial Rounded MT Bold" pitchFamily="34" charset="0"/>
              </a:rPr>
              <a:t>        </a:t>
            </a:r>
            <a:r>
              <a:rPr lang="en-US" sz="1700" b="1" dirty="0" smtClean="0">
                <a:solidFill>
                  <a:srgbClr val="FF0000"/>
                </a:solidFill>
                <a:latin typeface="Arial Rounded MT Bold" pitchFamily="34" charset="0"/>
              </a:rPr>
              <a:t>Similarly, major bleeding within 30 days of </a:t>
            </a:r>
            <a:r>
              <a:rPr lang="en-US" sz="1700" b="1" dirty="0" err="1" smtClean="0">
                <a:solidFill>
                  <a:srgbClr val="FF0000"/>
                </a:solidFill>
                <a:latin typeface="Arial Rounded MT Bold" pitchFamily="34" charset="0"/>
              </a:rPr>
              <a:t>cardioversion</a:t>
            </a:r>
            <a:r>
              <a:rPr lang="en-US" sz="1700" b="1" dirty="0" smtClean="0">
                <a:solidFill>
                  <a:srgbClr val="FF0000"/>
                </a:solidFill>
                <a:latin typeface="Arial Rounded MT Bold" pitchFamily="34" charset="0"/>
              </a:rPr>
              <a:t> was infrequent and comparable </a:t>
            </a:r>
            <a:r>
              <a:rPr lang="en-US" sz="1700" dirty="0" smtClean="0">
                <a:latin typeface="Arial Rounded MT Bold" pitchFamily="34" charset="0"/>
              </a:rPr>
              <a:t>between treatment groups (1.7%, 0.6% and 0.6%, respectively).</a:t>
            </a:r>
          </a:p>
          <a:p>
            <a:pPr>
              <a:buNone/>
            </a:pPr>
            <a:endParaRPr lang="en-US" sz="2100" dirty="0" smtClean="0"/>
          </a:p>
        </p:txBody>
      </p:sp>
      <p:pic>
        <p:nvPicPr>
          <p:cNvPr id="4" name="Picture 2" descr="UMC pantone on white bg copy"/>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2400" dirty="0" smtClean="0"/>
              <a:t/>
            </a:r>
            <a:br>
              <a:rPr lang="fr-CA" sz="2400" dirty="0" smtClean="0"/>
            </a:br>
            <a:r>
              <a:rPr lang="fr-CA" sz="2400" b="1" dirty="0" smtClean="0"/>
              <a:t>Recommandations in case of </a:t>
            </a:r>
            <a:r>
              <a:rPr lang="fr-CA" sz="2400" b="1" dirty="0" err="1" smtClean="0"/>
              <a:t>bleeding</a:t>
            </a:r>
            <a:r>
              <a:rPr lang="fr-CA" sz="2400" b="1" dirty="0" smtClean="0"/>
              <a:t> / or cases of overdose </a:t>
            </a:r>
            <a:r>
              <a:rPr lang="fr-CA" sz="2400" dirty="0" smtClean="0"/>
              <a:t/>
            </a:r>
            <a:br>
              <a:rPr lang="fr-CA" sz="2400" dirty="0" smtClean="0"/>
            </a:br>
            <a:endParaRPr lang="en-US" sz="2400" dirty="0"/>
          </a:p>
        </p:txBody>
      </p:sp>
      <p:sp>
        <p:nvSpPr>
          <p:cNvPr id="3" name="Text Placeholder 2"/>
          <p:cNvSpPr>
            <a:spLocks noGrp="1"/>
          </p:cNvSpPr>
          <p:nvPr>
            <p:ph type="body" sz="quarter" idx="10"/>
          </p:nvPr>
        </p:nvSpPr>
        <p:spPr>
          <a:xfrm>
            <a:off x="500551" y="1198740"/>
            <a:ext cx="7780973" cy="4033520"/>
          </a:xfrm>
        </p:spPr>
        <p:txBody>
          <a:bodyPr/>
          <a:lstStyle/>
          <a:p>
            <a:pPr>
              <a:buFont typeface="Wingdings" pitchFamily="2" charset="2"/>
              <a:buChar char="Ø"/>
            </a:pPr>
            <a:r>
              <a:rPr lang="en-US" sz="1500" b="1" dirty="0" smtClean="0">
                <a:solidFill>
                  <a:schemeClr val="accent1">
                    <a:lumMod val="50000"/>
                  </a:schemeClr>
                </a:solidFill>
              </a:rPr>
              <a:t>Discontinue </a:t>
            </a:r>
            <a:r>
              <a:rPr lang="en-US" sz="1500" dirty="0" err="1" smtClean="0">
                <a:solidFill>
                  <a:schemeClr val="accent1">
                    <a:lumMod val="50000"/>
                  </a:schemeClr>
                </a:solidFill>
              </a:rPr>
              <a:t>Dabigatran</a:t>
            </a:r>
            <a:endParaRPr lang="en-US" sz="1500" dirty="0" smtClean="0">
              <a:solidFill>
                <a:schemeClr val="accent1">
                  <a:lumMod val="50000"/>
                </a:schemeClr>
              </a:solidFill>
            </a:endParaRPr>
          </a:p>
          <a:p>
            <a:pPr>
              <a:buFont typeface="Wingdings" pitchFamily="2" charset="2"/>
              <a:buChar char="Ø"/>
            </a:pPr>
            <a:r>
              <a:rPr lang="en-US" sz="1500" b="1" dirty="0" smtClean="0">
                <a:solidFill>
                  <a:schemeClr val="accent1">
                    <a:lumMod val="50000"/>
                  </a:schemeClr>
                </a:solidFill>
              </a:rPr>
              <a:t>Investigate </a:t>
            </a:r>
            <a:r>
              <a:rPr lang="en-US" sz="1500" dirty="0" smtClean="0">
                <a:solidFill>
                  <a:schemeClr val="accent1">
                    <a:lumMod val="50000"/>
                  </a:schemeClr>
                </a:solidFill>
              </a:rPr>
              <a:t>the</a:t>
            </a:r>
            <a:r>
              <a:rPr lang="en-US" sz="1500" b="1" dirty="0" smtClean="0">
                <a:solidFill>
                  <a:schemeClr val="accent1">
                    <a:lumMod val="50000"/>
                  </a:schemeClr>
                </a:solidFill>
              </a:rPr>
              <a:t> source </a:t>
            </a:r>
            <a:r>
              <a:rPr lang="en-US" sz="1500" dirty="0" smtClean="0">
                <a:solidFill>
                  <a:schemeClr val="accent1">
                    <a:lumMod val="50000"/>
                  </a:schemeClr>
                </a:solidFill>
              </a:rPr>
              <a:t>of bleeding</a:t>
            </a:r>
          </a:p>
          <a:p>
            <a:pPr>
              <a:buFont typeface="Wingdings" pitchFamily="2" charset="2"/>
              <a:buChar char="Ø"/>
            </a:pPr>
            <a:r>
              <a:rPr lang="en-US" sz="1500" dirty="0" smtClean="0">
                <a:solidFill>
                  <a:schemeClr val="accent1">
                    <a:lumMod val="50000"/>
                  </a:schemeClr>
                </a:solidFill>
              </a:rPr>
              <a:t>Maintain adequate </a:t>
            </a:r>
            <a:r>
              <a:rPr lang="en-US" sz="1500" b="1" dirty="0" err="1" smtClean="0">
                <a:solidFill>
                  <a:schemeClr val="accent1">
                    <a:lumMod val="50000"/>
                  </a:schemeClr>
                </a:solidFill>
              </a:rPr>
              <a:t>diuresis</a:t>
            </a:r>
            <a:r>
              <a:rPr lang="en-US" sz="1500" b="1" dirty="0" smtClean="0">
                <a:solidFill>
                  <a:schemeClr val="accent1">
                    <a:lumMod val="50000"/>
                  </a:schemeClr>
                </a:solidFill>
              </a:rPr>
              <a:t> </a:t>
            </a:r>
            <a:r>
              <a:rPr lang="en-US" sz="1500" dirty="0" smtClean="0">
                <a:solidFill>
                  <a:schemeClr val="accent1">
                    <a:lumMod val="50000"/>
                  </a:schemeClr>
                </a:solidFill>
              </a:rPr>
              <a:t>before initiation of standard treatments</a:t>
            </a:r>
          </a:p>
          <a:p>
            <a:pPr>
              <a:buFont typeface="Wingdings" pitchFamily="2" charset="2"/>
              <a:buChar char="Ø"/>
            </a:pPr>
            <a:r>
              <a:rPr lang="en-US" sz="1500" b="1" dirty="0" smtClean="0">
                <a:solidFill>
                  <a:schemeClr val="accent1">
                    <a:lumMod val="50000"/>
                  </a:schemeClr>
                </a:solidFill>
              </a:rPr>
              <a:t>Surgical </a:t>
            </a:r>
            <a:r>
              <a:rPr lang="en-US" sz="1500" b="1" dirty="0" err="1" smtClean="0">
                <a:solidFill>
                  <a:schemeClr val="accent1">
                    <a:lumMod val="50000"/>
                  </a:schemeClr>
                </a:solidFill>
              </a:rPr>
              <a:t>hemostasis</a:t>
            </a:r>
            <a:endParaRPr lang="en-US" sz="1500" b="1" dirty="0" smtClean="0">
              <a:solidFill>
                <a:schemeClr val="accent1">
                  <a:lumMod val="50000"/>
                </a:schemeClr>
              </a:solidFill>
            </a:endParaRPr>
          </a:p>
          <a:p>
            <a:pPr>
              <a:buFont typeface="Wingdings" pitchFamily="2" charset="2"/>
              <a:buChar char="Ø"/>
            </a:pPr>
            <a:r>
              <a:rPr lang="en-US" sz="1500" b="1" dirty="0" smtClean="0">
                <a:solidFill>
                  <a:schemeClr val="accent1">
                    <a:lumMod val="50000"/>
                  </a:schemeClr>
                </a:solidFill>
              </a:rPr>
              <a:t>Blood volume replacement </a:t>
            </a:r>
            <a:r>
              <a:rPr lang="en-US" sz="1500" dirty="0" smtClean="0">
                <a:solidFill>
                  <a:schemeClr val="accent1">
                    <a:lumMod val="50000"/>
                  </a:schemeClr>
                </a:solidFill>
              </a:rPr>
              <a:t>(</a:t>
            </a:r>
            <a:r>
              <a:rPr lang="en-US" sz="1500" dirty="0" err="1" smtClean="0">
                <a:solidFill>
                  <a:schemeClr val="accent1">
                    <a:lumMod val="50000"/>
                  </a:schemeClr>
                </a:solidFill>
              </a:rPr>
              <a:t>eg</a:t>
            </a:r>
            <a:r>
              <a:rPr lang="en-US" sz="1500" dirty="0" smtClean="0">
                <a:solidFill>
                  <a:schemeClr val="accent1">
                    <a:lumMod val="50000"/>
                  </a:schemeClr>
                </a:solidFill>
              </a:rPr>
              <a:t>, fresh whole blood or fresh frozen plasma)</a:t>
            </a:r>
          </a:p>
          <a:p>
            <a:pPr>
              <a:buFont typeface="Wingdings" pitchFamily="2" charset="2"/>
              <a:buChar char="Ø"/>
            </a:pPr>
            <a:r>
              <a:rPr lang="en-US" sz="1500" b="1" dirty="0" smtClean="0">
                <a:solidFill>
                  <a:schemeClr val="accent1">
                    <a:lumMod val="50000"/>
                  </a:schemeClr>
                </a:solidFill>
              </a:rPr>
              <a:t>Application of factor concentrates </a:t>
            </a:r>
            <a:r>
              <a:rPr lang="en-US" sz="1500" dirty="0" smtClean="0">
                <a:solidFill>
                  <a:schemeClr val="accent1">
                    <a:lumMod val="50000"/>
                  </a:schemeClr>
                </a:solidFill>
              </a:rPr>
              <a:t>(Please note: while there is some experimental evidence to support the role of these agents, limited clinical evidence is available)</a:t>
            </a:r>
          </a:p>
          <a:p>
            <a:pPr>
              <a:buFont typeface="Wingdings" pitchFamily="2" charset="2"/>
              <a:buChar char="Ø"/>
            </a:pPr>
            <a:r>
              <a:rPr lang="en-US" sz="1500" b="1" dirty="0" err="1" smtClean="0">
                <a:solidFill>
                  <a:schemeClr val="accent1">
                    <a:lumMod val="50000"/>
                  </a:schemeClr>
                </a:solidFill>
              </a:rPr>
              <a:t>Prothrombin</a:t>
            </a:r>
            <a:r>
              <a:rPr lang="en-US" sz="1500" b="1" dirty="0" smtClean="0">
                <a:solidFill>
                  <a:schemeClr val="accent1">
                    <a:lumMod val="50000"/>
                  </a:schemeClr>
                </a:solidFill>
              </a:rPr>
              <a:t> complex concentrates (PCC</a:t>
            </a:r>
            <a:r>
              <a:rPr lang="en-US" sz="1500" dirty="0" smtClean="0">
                <a:solidFill>
                  <a:schemeClr val="accent1">
                    <a:lumMod val="50000"/>
                  </a:schemeClr>
                </a:solidFill>
              </a:rPr>
              <a:t>) (</a:t>
            </a:r>
            <a:r>
              <a:rPr lang="en-US" sz="1500" dirty="0" err="1" smtClean="0">
                <a:solidFill>
                  <a:schemeClr val="accent1">
                    <a:lumMod val="50000"/>
                  </a:schemeClr>
                </a:solidFill>
              </a:rPr>
              <a:t>eg</a:t>
            </a:r>
            <a:r>
              <a:rPr lang="en-US" sz="1500" dirty="0" smtClean="0">
                <a:solidFill>
                  <a:schemeClr val="accent1">
                    <a:lumMod val="50000"/>
                  </a:schemeClr>
                </a:solidFill>
              </a:rPr>
              <a:t>, non-activated or activated)</a:t>
            </a:r>
          </a:p>
          <a:p>
            <a:pPr>
              <a:buFont typeface="Wingdings" pitchFamily="2" charset="2"/>
              <a:buChar char="Ø"/>
            </a:pPr>
            <a:r>
              <a:rPr lang="en-US" sz="1500" b="1" dirty="0" smtClean="0">
                <a:solidFill>
                  <a:schemeClr val="accent1">
                    <a:lumMod val="50000"/>
                  </a:schemeClr>
                </a:solidFill>
              </a:rPr>
              <a:t>Recombinant activated factor </a:t>
            </a:r>
            <a:r>
              <a:rPr lang="en-US" sz="1500" b="1" dirty="0" err="1" smtClean="0">
                <a:solidFill>
                  <a:schemeClr val="accent1">
                    <a:lumMod val="50000"/>
                  </a:schemeClr>
                </a:solidFill>
              </a:rPr>
              <a:t>VIIa</a:t>
            </a:r>
            <a:r>
              <a:rPr lang="en-US" sz="1500" b="1" dirty="0" smtClean="0">
                <a:solidFill>
                  <a:schemeClr val="accent1">
                    <a:lumMod val="50000"/>
                  </a:schemeClr>
                </a:solidFill>
              </a:rPr>
              <a:t> (</a:t>
            </a:r>
            <a:r>
              <a:rPr lang="en-US" sz="1500" b="1" dirty="0" err="1" smtClean="0">
                <a:solidFill>
                  <a:schemeClr val="accent1">
                    <a:lumMod val="50000"/>
                  </a:schemeClr>
                </a:solidFill>
              </a:rPr>
              <a:t>rFVlla</a:t>
            </a:r>
            <a:r>
              <a:rPr lang="en-US" sz="1500" b="1" dirty="0" smtClean="0">
                <a:solidFill>
                  <a:schemeClr val="accent1">
                    <a:lumMod val="50000"/>
                  </a:schemeClr>
                </a:solidFill>
              </a:rPr>
              <a:t>)</a:t>
            </a:r>
          </a:p>
          <a:p>
            <a:pPr>
              <a:buFont typeface="Wingdings" pitchFamily="2" charset="2"/>
              <a:buChar char="Ø"/>
            </a:pPr>
            <a:r>
              <a:rPr lang="en-US" sz="1500" b="1" dirty="0" smtClean="0">
                <a:solidFill>
                  <a:schemeClr val="accent1">
                    <a:lumMod val="50000"/>
                  </a:schemeClr>
                </a:solidFill>
              </a:rPr>
              <a:t> Platelet concentrates may be considered when thrombocytopenia is present or long-acting </a:t>
            </a:r>
            <a:r>
              <a:rPr lang="en-US" sz="1500" b="1" dirty="0" err="1" smtClean="0">
                <a:solidFill>
                  <a:schemeClr val="accent1">
                    <a:lumMod val="50000"/>
                  </a:schemeClr>
                </a:solidFill>
              </a:rPr>
              <a:t>antiplatelet</a:t>
            </a:r>
            <a:r>
              <a:rPr lang="en-US" sz="1500" b="1" dirty="0" smtClean="0">
                <a:solidFill>
                  <a:schemeClr val="accent1">
                    <a:lumMod val="50000"/>
                  </a:schemeClr>
                </a:solidFill>
              </a:rPr>
              <a:t> drugs (</a:t>
            </a:r>
            <a:r>
              <a:rPr lang="en-US" sz="1500" b="1" dirty="0" err="1" smtClean="0">
                <a:solidFill>
                  <a:schemeClr val="accent1">
                    <a:lumMod val="50000"/>
                  </a:schemeClr>
                </a:solidFill>
              </a:rPr>
              <a:t>eg</a:t>
            </a:r>
            <a:r>
              <a:rPr lang="en-US" sz="1500" b="1" dirty="0" smtClean="0">
                <a:solidFill>
                  <a:schemeClr val="accent1">
                    <a:lumMod val="50000"/>
                  </a:schemeClr>
                </a:solidFill>
              </a:rPr>
              <a:t>, Asp or </a:t>
            </a:r>
            <a:r>
              <a:rPr lang="en-US" sz="1500" b="1" dirty="0" err="1" smtClean="0">
                <a:solidFill>
                  <a:schemeClr val="accent1">
                    <a:lumMod val="50000"/>
                  </a:schemeClr>
                </a:solidFill>
              </a:rPr>
              <a:t>clopidogrel</a:t>
            </a:r>
            <a:r>
              <a:rPr lang="en-US" sz="1500" b="1" dirty="0" smtClean="0">
                <a:solidFill>
                  <a:schemeClr val="accent1">
                    <a:lumMod val="50000"/>
                  </a:schemeClr>
                </a:solidFill>
              </a:rPr>
              <a:t>) have been used</a:t>
            </a:r>
          </a:p>
          <a:p>
            <a:endParaRPr lang="en-US" sz="1500" b="1" dirty="0" smtClean="0">
              <a:solidFill>
                <a:schemeClr val="accent1">
                  <a:lumMod val="50000"/>
                </a:schemeClr>
              </a:solidFill>
            </a:endParaRPr>
          </a:p>
          <a:p>
            <a:pPr>
              <a:buFont typeface="Wingdings" pitchFamily="2" charset="2"/>
              <a:buChar char="Ø"/>
            </a:pPr>
            <a:r>
              <a:rPr lang="en-US" sz="1500" b="1" dirty="0" smtClean="0">
                <a:solidFill>
                  <a:schemeClr val="accent1">
                    <a:lumMod val="50000"/>
                  </a:schemeClr>
                </a:solidFill>
              </a:rPr>
              <a:t>Eliminate </a:t>
            </a:r>
            <a:r>
              <a:rPr lang="en-US" sz="1500" b="1" dirty="0" err="1" smtClean="0">
                <a:solidFill>
                  <a:schemeClr val="accent1">
                    <a:lumMod val="50000"/>
                  </a:schemeClr>
                </a:solidFill>
              </a:rPr>
              <a:t>dabigatran</a:t>
            </a:r>
            <a:r>
              <a:rPr lang="en-US" sz="1500" b="1" dirty="0" smtClean="0">
                <a:solidFill>
                  <a:schemeClr val="accent1">
                    <a:lumMod val="50000"/>
                  </a:schemeClr>
                </a:solidFill>
              </a:rPr>
              <a:t> via dialysis, constant </a:t>
            </a:r>
            <a:r>
              <a:rPr lang="en-US" sz="1500" b="1" dirty="0" err="1" smtClean="0">
                <a:solidFill>
                  <a:schemeClr val="accent1">
                    <a:lumMod val="50000"/>
                  </a:schemeClr>
                </a:solidFill>
              </a:rPr>
              <a:t>hemoperfusion</a:t>
            </a:r>
            <a:endParaRPr lang="en-US" sz="1500" b="1" dirty="0">
              <a:solidFill>
                <a:schemeClr val="accent1">
                  <a:lumMod val="50000"/>
                </a:schemeClr>
              </a:solidFill>
            </a:endParaRPr>
          </a:p>
        </p:txBody>
      </p:sp>
      <p:sp>
        <p:nvSpPr>
          <p:cNvPr id="4" name="TextBox 3"/>
          <p:cNvSpPr txBox="1"/>
          <p:nvPr/>
        </p:nvSpPr>
        <p:spPr>
          <a:xfrm>
            <a:off x="6989019" y="4662081"/>
            <a:ext cx="1056337" cy="771592"/>
          </a:xfrm>
          <a:prstGeom prst="rect">
            <a:avLst/>
          </a:prstGeom>
          <a:solidFill>
            <a:schemeClr val="bg1"/>
          </a:solidFill>
        </p:spPr>
        <p:txBody>
          <a:bodyPr wrap="square" lIns="78328" tIns="39165" rIns="78328" bIns="39165" rtlCol="0">
            <a:spAutoFit/>
          </a:bodyPr>
          <a:lstStyle/>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a:solidFill>
                <a:prstClr val="black"/>
              </a:solidFill>
              <a:latin typeface="Arial" charset="0"/>
              <a:ea typeface="Arial Unicode MS" pitchFamily="34" charset="-128"/>
              <a:cs typeface="Arial"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2400" b="1" dirty="0" smtClean="0"/>
              <a:t/>
            </a:r>
            <a:br>
              <a:rPr lang="fr-CA" sz="2400" b="1" dirty="0" smtClean="0"/>
            </a:br>
            <a:r>
              <a:rPr lang="fr-CA" sz="2400" b="1" dirty="0" err="1" smtClean="0"/>
              <a:t>Measuring</a:t>
            </a:r>
            <a:r>
              <a:rPr lang="fr-CA" sz="2400" b="1" dirty="0" smtClean="0"/>
              <a:t> </a:t>
            </a:r>
            <a:r>
              <a:rPr lang="fr-CA" sz="2400" b="1" dirty="0" err="1" smtClean="0"/>
              <a:t>Anticoagulation</a:t>
            </a:r>
            <a:r>
              <a:rPr lang="fr-CA" sz="2400" b="1" dirty="0" smtClean="0"/>
              <a:t> </a:t>
            </a:r>
            <a:r>
              <a:rPr lang="fr-CA" sz="2400" b="1" dirty="0" err="1" smtClean="0"/>
              <a:t>activity</a:t>
            </a:r>
            <a:r>
              <a:rPr lang="fr-CA" sz="2400" b="1" dirty="0" smtClean="0"/>
              <a:t> of </a:t>
            </a:r>
            <a:r>
              <a:rPr lang="fr-CA" sz="2400" b="1" dirty="0" err="1" smtClean="0"/>
              <a:t>Dabigatran</a:t>
            </a:r>
            <a:r>
              <a:rPr lang="en-US" sz="2400" b="1" dirty="0" smtClean="0"/>
              <a:t/>
            </a:r>
            <a:br>
              <a:rPr lang="en-US" sz="2400" b="1" dirty="0" smtClean="0"/>
            </a:br>
            <a:endParaRPr lang="en-US" sz="2400" b="1" dirty="0"/>
          </a:p>
        </p:txBody>
      </p:sp>
      <p:sp>
        <p:nvSpPr>
          <p:cNvPr id="3" name="Text Placeholder 2"/>
          <p:cNvSpPr>
            <a:spLocks noGrp="1"/>
          </p:cNvSpPr>
          <p:nvPr>
            <p:ph type="body" sz="quarter" idx="10"/>
          </p:nvPr>
        </p:nvSpPr>
        <p:spPr/>
        <p:txBody>
          <a:bodyPr/>
          <a:lstStyle/>
          <a:p>
            <a:r>
              <a:rPr lang="fr-CA" dirty="0" smtClean="0"/>
              <a:t> </a:t>
            </a:r>
            <a:endParaRPr lang="en-US" dirty="0" smtClean="0"/>
          </a:p>
          <a:p>
            <a:r>
              <a:rPr lang="fr-CA" b="1" dirty="0" smtClean="0"/>
              <a:t>	</a:t>
            </a:r>
            <a:r>
              <a:rPr lang="fr-CA" b="1" u="sng" dirty="0" err="1" smtClean="0"/>
              <a:t>Dabigatran</a:t>
            </a:r>
            <a:r>
              <a:rPr lang="fr-CA" b="1" u="sng" dirty="0" smtClean="0"/>
              <a:t>- No routine monitoring </a:t>
            </a:r>
            <a:r>
              <a:rPr lang="fr-CA" b="1" u="sng" dirty="0" err="1" smtClean="0"/>
              <a:t>required</a:t>
            </a:r>
            <a:r>
              <a:rPr lang="fr-CA" b="1" u="sng" dirty="0" smtClean="0"/>
              <a:t> </a:t>
            </a:r>
            <a:endParaRPr lang="en-US" u="sng" dirty="0" smtClean="0"/>
          </a:p>
          <a:p>
            <a:pPr>
              <a:buFont typeface="Wingdings" pitchFamily="2" charset="2"/>
              <a:buChar char="Ø"/>
            </a:pPr>
            <a:r>
              <a:rPr lang="fr-CA" dirty="0" smtClean="0"/>
              <a:t>Monitoring </a:t>
            </a:r>
            <a:r>
              <a:rPr lang="fr-CA" dirty="0" err="1" smtClean="0"/>
              <a:t>is</a:t>
            </a:r>
            <a:r>
              <a:rPr lang="fr-CA" dirty="0" smtClean="0"/>
              <a:t> </a:t>
            </a:r>
            <a:r>
              <a:rPr lang="fr-CA" dirty="0" err="1" smtClean="0"/>
              <a:t>required</a:t>
            </a:r>
            <a:r>
              <a:rPr lang="fr-CA" dirty="0" smtClean="0"/>
              <a:t> for </a:t>
            </a:r>
            <a:r>
              <a:rPr lang="fr-CA" dirty="0" err="1" smtClean="0"/>
              <a:t>drugs</a:t>
            </a:r>
            <a:r>
              <a:rPr lang="fr-CA" dirty="0" smtClean="0"/>
              <a:t> </a:t>
            </a:r>
            <a:r>
              <a:rPr lang="fr-CA" dirty="0" err="1" smtClean="0"/>
              <a:t>with</a:t>
            </a:r>
            <a:r>
              <a:rPr lang="fr-CA" dirty="0" smtClean="0"/>
              <a:t> </a:t>
            </a:r>
            <a:r>
              <a:rPr lang="fr-CA" dirty="0" err="1" smtClean="0"/>
              <a:t>narrow</a:t>
            </a:r>
            <a:r>
              <a:rPr lang="fr-CA" dirty="0" smtClean="0"/>
              <a:t> </a:t>
            </a:r>
            <a:r>
              <a:rPr lang="fr-CA" dirty="0" err="1" smtClean="0"/>
              <a:t>therapeutic</a:t>
            </a:r>
            <a:r>
              <a:rPr lang="fr-CA" dirty="0" smtClean="0"/>
              <a:t> </a:t>
            </a:r>
            <a:r>
              <a:rPr lang="fr-CA" dirty="0" err="1" smtClean="0"/>
              <a:t>index,as</a:t>
            </a:r>
            <a:r>
              <a:rPr lang="fr-CA" dirty="0" smtClean="0"/>
              <a:t> </a:t>
            </a:r>
            <a:r>
              <a:rPr lang="fr-CA" dirty="0" err="1" smtClean="0"/>
              <a:t>warfarin</a:t>
            </a:r>
            <a:r>
              <a:rPr lang="fr-CA" dirty="0" smtClean="0"/>
              <a:t>, </a:t>
            </a:r>
            <a:r>
              <a:rPr lang="fr-CA" dirty="0" err="1" smtClean="0"/>
              <a:t>warfarin</a:t>
            </a:r>
            <a:r>
              <a:rPr lang="fr-CA" dirty="0" smtClean="0"/>
              <a:t> </a:t>
            </a:r>
            <a:r>
              <a:rPr lang="fr-CA" dirty="0" err="1" smtClean="0"/>
              <a:t>difficult</a:t>
            </a:r>
            <a:r>
              <a:rPr lang="fr-CA" dirty="0" smtClean="0"/>
              <a:t> to </a:t>
            </a:r>
            <a:r>
              <a:rPr lang="fr-CA" dirty="0" err="1" smtClean="0"/>
              <a:t>keep</a:t>
            </a:r>
            <a:r>
              <a:rPr lang="fr-CA" dirty="0" smtClean="0"/>
              <a:t> in range as </a:t>
            </a:r>
            <a:r>
              <a:rPr lang="fr-CA" dirty="0" err="1" smtClean="0"/>
              <a:t>it</a:t>
            </a:r>
            <a:r>
              <a:rPr lang="fr-CA" dirty="0" smtClean="0"/>
              <a:t> has variable dose </a:t>
            </a:r>
            <a:r>
              <a:rPr lang="fr-CA" dirty="0" err="1" smtClean="0"/>
              <a:t>response</a:t>
            </a:r>
            <a:r>
              <a:rPr lang="fr-CA" dirty="0" smtClean="0"/>
              <a:t> &amp; </a:t>
            </a:r>
            <a:r>
              <a:rPr lang="fr-CA" dirty="0" err="1" smtClean="0"/>
              <a:t>subject</a:t>
            </a:r>
            <a:r>
              <a:rPr lang="fr-CA" dirty="0" smtClean="0"/>
              <a:t> to </a:t>
            </a:r>
            <a:r>
              <a:rPr lang="fr-CA" dirty="0" err="1" smtClean="0"/>
              <a:t>numerous</a:t>
            </a:r>
            <a:r>
              <a:rPr lang="fr-CA" dirty="0" smtClean="0"/>
              <a:t> interactions </a:t>
            </a:r>
            <a:r>
              <a:rPr lang="fr-CA" dirty="0" err="1" smtClean="0"/>
              <a:t>with</a:t>
            </a:r>
            <a:r>
              <a:rPr lang="fr-CA" dirty="0" smtClean="0"/>
              <a:t> </a:t>
            </a:r>
            <a:r>
              <a:rPr lang="fr-CA" dirty="0" err="1" smtClean="0"/>
              <a:t>drugs</a:t>
            </a:r>
            <a:r>
              <a:rPr lang="fr-CA" dirty="0" smtClean="0"/>
              <a:t>, </a:t>
            </a:r>
            <a:r>
              <a:rPr lang="fr-CA" dirty="0" err="1" smtClean="0"/>
              <a:t>diet</a:t>
            </a:r>
            <a:r>
              <a:rPr lang="fr-CA" dirty="0" smtClean="0"/>
              <a:t>. </a:t>
            </a:r>
          </a:p>
          <a:p>
            <a:pPr>
              <a:buFont typeface="Wingdings" pitchFamily="2" charset="2"/>
              <a:buChar char="Ø"/>
            </a:pPr>
            <a:endParaRPr lang="fr-CA" dirty="0" smtClean="0"/>
          </a:p>
          <a:p>
            <a:pPr>
              <a:buFont typeface="Wingdings" pitchFamily="2" charset="2"/>
              <a:buChar char="Ø"/>
            </a:pPr>
            <a:r>
              <a:rPr lang="fr-CA" dirty="0" err="1" smtClean="0"/>
              <a:t>Dabigatran</a:t>
            </a:r>
            <a:r>
              <a:rPr lang="fr-CA" dirty="0" smtClean="0"/>
              <a:t> has a </a:t>
            </a:r>
            <a:r>
              <a:rPr lang="fr-CA" dirty="0" err="1" smtClean="0"/>
              <a:t>predictable</a:t>
            </a:r>
            <a:r>
              <a:rPr lang="fr-CA" dirty="0" smtClean="0"/>
              <a:t> </a:t>
            </a:r>
            <a:r>
              <a:rPr lang="fr-CA" dirty="0" err="1" smtClean="0"/>
              <a:t>pharmacodynamic</a:t>
            </a:r>
            <a:r>
              <a:rPr lang="fr-CA" dirty="0" smtClean="0"/>
              <a:t> profile, </a:t>
            </a:r>
            <a:r>
              <a:rPr lang="fr-CA" dirty="0" err="1" smtClean="0"/>
              <a:t>is</a:t>
            </a:r>
            <a:r>
              <a:rPr lang="fr-CA" dirty="0" smtClean="0"/>
              <a:t> not </a:t>
            </a:r>
            <a:r>
              <a:rPr lang="fr-CA" dirty="0" err="1" smtClean="0"/>
              <a:t>affected</a:t>
            </a:r>
            <a:r>
              <a:rPr lang="fr-CA" dirty="0" smtClean="0"/>
              <a:t> by </a:t>
            </a:r>
            <a:r>
              <a:rPr lang="fr-CA" dirty="0" err="1" smtClean="0"/>
              <a:t>food</a:t>
            </a:r>
            <a:r>
              <a:rPr lang="fr-CA" dirty="0" smtClean="0"/>
              <a:t>, &amp; has </a:t>
            </a:r>
            <a:r>
              <a:rPr lang="fr-CA" dirty="0" err="1" smtClean="0"/>
              <a:t>low</a:t>
            </a:r>
            <a:r>
              <a:rPr lang="fr-CA" dirty="0" smtClean="0"/>
              <a:t> </a:t>
            </a:r>
            <a:r>
              <a:rPr lang="fr-CA" dirty="0" err="1" smtClean="0"/>
              <a:t>potential</a:t>
            </a:r>
            <a:r>
              <a:rPr lang="fr-CA" dirty="0" smtClean="0"/>
              <a:t> for </a:t>
            </a:r>
            <a:r>
              <a:rPr lang="fr-CA" dirty="0" err="1" smtClean="0"/>
              <a:t>d–d</a:t>
            </a:r>
            <a:r>
              <a:rPr lang="fr-CA" dirty="0" smtClean="0"/>
              <a:t> interactions; </a:t>
            </a:r>
            <a:r>
              <a:rPr lang="fr-CA" dirty="0" err="1" smtClean="0"/>
              <a:t>requires</a:t>
            </a:r>
            <a:r>
              <a:rPr lang="fr-CA" dirty="0" smtClean="0"/>
              <a:t> no INR monitoring &amp; no dose </a:t>
            </a:r>
            <a:r>
              <a:rPr lang="fr-CA" dirty="0" err="1" smtClean="0"/>
              <a:t>adjustment</a:t>
            </a:r>
            <a:r>
              <a:rPr lang="fr-CA" dirty="0" smtClean="0"/>
              <a:t> </a:t>
            </a:r>
            <a:endParaRPr lang="en-US" dirty="0" smtClean="0"/>
          </a:p>
          <a:p>
            <a:r>
              <a:rPr lang="fr-CA" dirty="0" smtClean="0"/>
              <a:t/>
            </a:r>
            <a:br>
              <a:rPr lang="fr-CA" dirty="0" smtClean="0"/>
            </a:br>
            <a:r>
              <a:rPr lang="fr-CA" b="1" dirty="0" smtClean="0"/>
              <a:t>NOTE:</a:t>
            </a:r>
            <a:r>
              <a:rPr lang="fr-CA" dirty="0" smtClean="0"/>
              <a:t> </a:t>
            </a:r>
            <a:r>
              <a:rPr lang="fr-CA" dirty="0" smtClean="0">
                <a:solidFill>
                  <a:srgbClr val="FF0000"/>
                </a:solidFill>
              </a:rPr>
              <a:t>INR </a:t>
            </a:r>
            <a:r>
              <a:rPr lang="fr-CA" dirty="0" err="1" smtClean="0">
                <a:solidFill>
                  <a:srgbClr val="FF0000"/>
                </a:solidFill>
              </a:rPr>
              <a:t>is</a:t>
            </a:r>
            <a:r>
              <a:rPr lang="fr-CA" dirty="0" smtClean="0">
                <a:solidFill>
                  <a:srgbClr val="FF0000"/>
                </a:solidFill>
              </a:rPr>
              <a:t> </a:t>
            </a:r>
            <a:r>
              <a:rPr lang="fr-CA" dirty="0" err="1" smtClean="0">
                <a:solidFill>
                  <a:srgbClr val="FF0000"/>
                </a:solidFill>
              </a:rPr>
              <a:t>very</a:t>
            </a:r>
            <a:r>
              <a:rPr lang="fr-CA" dirty="0" smtClean="0">
                <a:solidFill>
                  <a:srgbClr val="FF0000"/>
                </a:solidFill>
              </a:rPr>
              <a:t> </a:t>
            </a:r>
            <a:r>
              <a:rPr lang="fr-CA" dirty="0" err="1" smtClean="0">
                <a:solidFill>
                  <a:srgbClr val="FF0000"/>
                </a:solidFill>
              </a:rPr>
              <a:t>insensitive</a:t>
            </a:r>
            <a:r>
              <a:rPr lang="fr-CA" dirty="0" smtClean="0">
                <a:solidFill>
                  <a:srgbClr val="FF0000"/>
                </a:solidFill>
              </a:rPr>
              <a:t> to the </a:t>
            </a:r>
            <a:r>
              <a:rPr lang="fr-CA" dirty="0" err="1" smtClean="0">
                <a:solidFill>
                  <a:srgbClr val="FF0000"/>
                </a:solidFill>
              </a:rPr>
              <a:t>dabigatran</a:t>
            </a:r>
            <a:r>
              <a:rPr lang="fr-CA" dirty="0" smtClean="0">
                <a:solidFill>
                  <a:srgbClr val="FF0000"/>
                </a:solidFill>
              </a:rPr>
              <a:t> </a:t>
            </a:r>
            <a:r>
              <a:rPr lang="fr-CA" dirty="0" err="1" smtClean="0">
                <a:solidFill>
                  <a:srgbClr val="FF0000"/>
                </a:solidFill>
              </a:rPr>
              <a:t>treatment</a:t>
            </a:r>
            <a:r>
              <a:rPr lang="fr-CA" dirty="0" smtClean="0">
                <a:solidFill>
                  <a:srgbClr val="FF0000"/>
                </a:solidFill>
              </a:rPr>
              <a:t> and </a:t>
            </a:r>
            <a:r>
              <a:rPr lang="fr-CA" dirty="0" err="1" smtClean="0">
                <a:solidFill>
                  <a:srgbClr val="FF0000"/>
                </a:solidFill>
              </a:rPr>
              <a:t>cannot</a:t>
            </a:r>
            <a:r>
              <a:rPr lang="fr-CA" dirty="0" smtClean="0">
                <a:solidFill>
                  <a:srgbClr val="FF0000"/>
                </a:solidFill>
              </a:rPr>
              <a:t> </a:t>
            </a:r>
            <a:r>
              <a:rPr lang="fr-CA" dirty="0" err="1" smtClean="0">
                <a:solidFill>
                  <a:srgbClr val="FF0000"/>
                </a:solidFill>
              </a:rPr>
              <a:t>be</a:t>
            </a:r>
            <a:r>
              <a:rPr lang="fr-CA" dirty="0" smtClean="0">
                <a:solidFill>
                  <a:srgbClr val="FF0000"/>
                </a:solidFill>
              </a:rPr>
              <a:t> </a:t>
            </a:r>
            <a:r>
              <a:rPr lang="fr-CA" dirty="0" err="1" smtClean="0">
                <a:solidFill>
                  <a:srgbClr val="FF0000"/>
                </a:solidFill>
              </a:rPr>
              <a:t>recommended</a:t>
            </a:r>
            <a:r>
              <a:rPr lang="fr-CA" dirty="0" smtClean="0">
                <a:solidFill>
                  <a:srgbClr val="FF0000"/>
                </a:solidFill>
              </a:rPr>
              <a:t> as a coagulation test.</a:t>
            </a:r>
            <a:endParaRPr lang="fr-CA" baseline="30000" dirty="0" smtClean="0">
              <a:solidFill>
                <a:srgbClr val="FF0000"/>
              </a:solidFill>
            </a:endParaRPr>
          </a:p>
          <a:p>
            <a:endParaRPr lang="fr-CA" u="sng" baseline="30000" dirty="0" smtClean="0"/>
          </a:p>
          <a:p>
            <a:endParaRPr lang="fr-CA" u="sng" baseline="30000" dirty="0" smtClean="0"/>
          </a:p>
          <a:p>
            <a:r>
              <a:rPr lang="en-US" b="1" dirty="0" smtClean="0"/>
              <a:t>	</a:t>
            </a:r>
            <a:r>
              <a:rPr lang="en-US" b="1" u="sng" dirty="0" smtClean="0"/>
              <a:t>Recommended tests: semi-quantitative</a:t>
            </a:r>
          </a:p>
          <a:p>
            <a:pPr>
              <a:buFont typeface="Wingdings" pitchFamily="2" charset="2"/>
              <a:buChar char="Ø"/>
            </a:pPr>
            <a:r>
              <a:rPr lang="en-US" b="1" dirty="0" smtClean="0"/>
              <a:t>Activated Partial </a:t>
            </a:r>
            <a:r>
              <a:rPr lang="en-US" b="1" dirty="0" err="1" smtClean="0"/>
              <a:t>Thromboplastin</a:t>
            </a:r>
            <a:r>
              <a:rPr lang="en-US" b="1" dirty="0" smtClean="0"/>
              <a:t> Time test: An </a:t>
            </a:r>
            <a:r>
              <a:rPr lang="en-US" b="1" dirty="0" err="1" smtClean="0"/>
              <a:t>aPTT</a:t>
            </a:r>
            <a:r>
              <a:rPr lang="en-US" b="1" dirty="0" smtClean="0"/>
              <a:t> &gt;80 seconds, or approximately 2–3-fold prolongation at trough </a:t>
            </a:r>
            <a:r>
              <a:rPr lang="en-US" dirty="0" smtClean="0"/>
              <a:t>(when the next dose is due) </a:t>
            </a:r>
            <a:r>
              <a:rPr lang="en-US" dirty="0" smtClean="0">
                <a:solidFill>
                  <a:srgbClr val="FF0000"/>
                </a:solidFill>
              </a:rPr>
              <a:t>is associated with a higher risk of bleeding</a:t>
            </a:r>
          </a:p>
          <a:p>
            <a:endParaRPr lang="en-US" dirty="0" smtClean="0"/>
          </a:p>
          <a:p>
            <a:pPr>
              <a:buFont typeface="Wingdings" pitchFamily="2" charset="2"/>
              <a:buChar char="Ø"/>
            </a:pPr>
            <a:r>
              <a:rPr lang="en-US" dirty="0" smtClean="0"/>
              <a:t>An </a:t>
            </a:r>
            <a:r>
              <a:rPr lang="en-US" dirty="0" err="1" smtClean="0"/>
              <a:t>aPTT</a:t>
            </a:r>
            <a:r>
              <a:rPr lang="en-US" dirty="0" smtClean="0"/>
              <a:t> of approximately 1.5-fold prolongation at trough is the expected level of anticoagulation after the intake of </a:t>
            </a:r>
            <a:r>
              <a:rPr lang="en-US" dirty="0" err="1" smtClean="0"/>
              <a:t>Dabigatran</a:t>
            </a:r>
            <a:r>
              <a:rPr lang="en-US" dirty="0" smtClean="0"/>
              <a:t> 150 mg bid</a:t>
            </a:r>
          </a:p>
          <a:p>
            <a:endParaRPr lang="en-US" dirty="0"/>
          </a:p>
        </p:txBody>
      </p:sp>
      <p:sp>
        <p:nvSpPr>
          <p:cNvPr id="4" name="TextBox 3"/>
          <p:cNvSpPr txBox="1"/>
          <p:nvPr/>
        </p:nvSpPr>
        <p:spPr>
          <a:xfrm>
            <a:off x="6989019" y="4662081"/>
            <a:ext cx="1056337" cy="771592"/>
          </a:xfrm>
          <a:prstGeom prst="rect">
            <a:avLst/>
          </a:prstGeom>
          <a:solidFill>
            <a:schemeClr val="bg1"/>
          </a:solidFill>
        </p:spPr>
        <p:txBody>
          <a:bodyPr wrap="square" lIns="78328" tIns="39165" rIns="78328" bIns="39165" rtlCol="0">
            <a:spAutoFit/>
          </a:bodyPr>
          <a:lstStyle/>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smtClean="0">
              <a:solidFill>
                <a:prstClr val="black"/>
              </a:solidFill>
              <a:latin typeface="Arial" charset="0"/>
              <a:ea typeface="Arial Unicode MS" pitchFamily="34" charset="-128"/>
              <a:cs typeface="Arial" charset="0"/>
            </a:endParaRPr>
          </a:p>
          <a:p>
            <a:pPr defTabSz="783564" fontAlgn="base">
              <a:spcBef>
                <a:spcPct val="0"/>
              </a:spcBef>
              <a:spcAft>
                <a:spcPct val="0"/>
              </a:spcAft>
            </a:pPr>
            <a:endParaRPr lang="en-US" dirty="0">
              <a:solidFill>
                <a:prstClr val="black"/>
              </a:solidFill>
              <a:latin typeface="Arial" charset="0"/>
              <a:ea typeface="Arial Unicode MS" pitchFamily="34" charset="-128"/>
              <a:cs typeface="Arial"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57400"/>
            <a:ext cx="7155180" cy="808491"/>
          </a:xfrm>
          <a:solidFill>
            <a:schemeClr val="accent6">
              <a:lumMod val="50000"/>
            </a:schemeClr>
          </a:solidFill>
        </p:spPr>
        <p:txBody>
          <a:bodyPr/>
          <a:lstStyle/>
          <a:p>
            <a:pPr algn="ctr"/>
            <a:r>
              <a:rPr lang="en-US" b="1" dirty="0" smtClean="0">
                <a:solidFill>
                  <a:schemeClr val="bg1"/>
                </a:solidFill>
                <a:effectLst/>
                <a:latin typeface="Arial Rounded MT Bold" pitchFamily="34" charset="0"/>
              </a:rPr>
              <a:t>SPECIAL OPINIONS</a:t>
            </a:r>
            <a:endParaRPr lang="en-US" b="1" dirty="0">
              <a:solidFill>
                <a:schemeClr val="bg1"/>
              </a:solidFill>
              <a:effectLst/>
              <a:latin typeface="Arial Rounded MT Bold" pitchFamily="34" charset="0"/>
            </a:endParaRPr>
          </a:p>
        </p:txBody>
      </p:sp>
      <p:pic>
        <p:nvPicPr>
          <p:cNvPr id="4" name="Picture 2" descr="UMC pantone on white bg copy"/>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306218" y="30480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latin typeface="Arial Rounded MT Bold" pitchFamily="34" charset="0"/>
              </a:rPr>
              <a:t>New oral anticoagulants in AF: What to do in clinical practice</a:t>
            </a:r>
            <a:r>
              <a:rPr lang="en-US" dirty="0" smtClean="0">
                <a:latin typeface="Arial Rounded MT Bold" pitchFamily="34" charset="0"/>
              </a:rPr>
              <a:t/>
            </a:r>
            <a:br>
              <a:rPr lang="en-US" dirty="0" smtClean="0">
                <a:latin typeface="Arial Rounded MT Bold" pitchFamily="34" charset="0"/>
              </a:rPr>
            </a:br>
            <a:r>
              <a:rPr lang="en-US" sz="1900" dirty="0" smtClean="0">
                <a:latin typeface="Arial Rounded MT Bold" pitchFamily="34" charset="0"/>
              </a:rPr>
              <a:t>Prof John </a:t>
            </a:r>
            <a:r>
              <a:rPr lang="en-US" sz="1900" dirty="0" err="1" smtClean="0">
                <a:latin typeface="Arial Rounded MT Bold" pitchFamily="34" charset="0"/>
              </a:rPr>
              <a:t>Camm</a:t>
            </a:r>
            <a:r>
              <a:rPr lang="en-US" sz="1900" dirty="0" smtClean="0">
                <a:latin typeface="Arial Rounded MT Bold" pitchFamily="34" charset="0"/>
              </a:rPr>
              <a:t> –</a:t>
            </a:r>
            <a:r>
              <a:rPr lang="en-US" sz="1900" i="1" dirty="0" smtClean="0">
                <a:latin typeface="Arial Rounded MT Bold" pitchFamily="34" charset="0"/>
              </a:rPr>
              <a:t>March 2012</a:t>
            </a:r>
            <a:endParaRPr lang="en-US" sz="1900" i="1" dirty="0">
              <a:latin typeface="Arial Rounded MT Bold" pitchFamily="34" charset="0"/>
            </a:endParaRPr>
          </a:p>
        </p:txBody>
      </p:sp>
      <p:sp>
        <p:nvSpPr>
          <p:cNvPr id="3" name="Content Placeholder 2"/>
          <p:cNvSpPr>
            <a:spLocks noGrp="1"/>
          </p:cNvSpPr>
          <p:nvPr>
            <p:ph idx="1"/>
          </p:nvPr>
        </p:nvSpPr>
        <p:spPr/>
        <p:txBody>
          <a:bodyPr>
            <a:normAutofit fontScale="92500" lnSpcReduction="20000"/>
          </a:bodyPr>
          <a:lstStyle/>
          <a:p>
            <a:endParaRPr lang="en-US" sz="1700" dirty="0" smtClean="0"/>
          </a:p>
          <a:p>
            <a:endParaRPr lang="en-US" sz="1700" dirty="0" smtClean="0"/>
          </a:p>
          <a:p>
            <a:r>
              <a:rPr lang="en-US" sz="1600" dirty="0" smtClean="0">
                <a:latin typeface="Arial Rounded MT Bold" pitchFamily="34" charset="0"/>
              </a:rPr>
              <a:t>He noted that:</a:t>
            </a:r>
          </a:p>
          <a:p>
            <a:pPr lvl="1"/>
            <a:r>
              <a:rPr lang="en-US" sz="1600" dirty="0" smtClean="0">
                <a:latin typeface="Arial Rounded MT Bold" pitchFamily="34" charset="0"/>
              </a:rPr>
              <a:t> the main </a:t>
            </a:r>
            <a:r>
              <a:rPr lang="en-US" sz="1600" b="1" dirty="0" smtClean="0">
                <a:latin typeface="Arial Rounded MT Bold" pitchFamily="34" charset="0"/>
              </a:rPr>
              <a:t>American and European Society of Cardiology</a:t>
            </a:r>
            <a:r>
              <a:rPr lang="en-US" sz="1600" dirty="0" smtClean="0">
                <a:latin typeface="Arial Rounded MT Bold" pitchFamily="34" charset="0"/>
              </a:rPr>
              <a:t> (ESC) guidelines have suggested that the new drugs are </a:t>
            </a:r>
            <a:r>
              <a:rPr lang="en-US" sz="1600" dirty="0" smtClean="0">
                <a:solidFill>
                  <a:srgbClr val="FF0000"/>
                </a:solidFill>
                <a:latin typeface="Arial Rounded MT Bold" pitchFamily="34" charset="0"/>
              </a:rPr>
              <a:t>"alternatives to </a:t>
            </a:r>
            <a:r>
              <a:rPr lang="en-US" sz="1600" dirty="0" err="1" smtClean="0">
                <a:solidFill>
                  <a:srgbClr val="FF0000"/>
                </a:solidFill>
                <a:latin typeface="Arial Rounded MT Bold" pitchFamily="34" charset="0"/>
              </a:rPr>
              <a:t>warfarin</a:t>
            </a:r>
            <a:r>
              <a:rPr lang="en-US" sz="1600" dirty="0" smtClean="0">
                <a:solidFill>
                  <a:srgbClr val="FF0000"/>
                </a:solidFill>
                <a:latin typeface="Arial Rounded MT Bold" pitchFamily="34" charset="0"/>
              </a:rPr>
              <a:t>," </a:t>
            </a:r>
          </a:p>
          <a:p>
            <a:pPr lvl="1"/>
            <a:r>
              <a:rPr lang="en-US" sz="1600" dirty="0" smtClean="0">
                <a:latin typeface="Arial Rounded MT Bold" pitchFamily="34" charset="0"/>
              </a:rPr>
              <a:t>while new </a:t>
            </a:r>
            <a:r>
              <a:rPr lang="en-US" sz="1600" b="1" dirty="0" smtClean="0">
                <a:latin typeface="Arial Rounded MT Bold" pitchFamily="34" charset="0"/>
              </a:rPr>
              <a:t>Canadian Guidelines </a:t>
            </a:r>
            <a:r>
              <a:rPr lang="en-US" sz="1600" dirty="0" smtClean="0">
                <a:latin typeface="Arial Rounded MT Bold" pitchFamily="34" charset="0"/>
              </a:rPr>
              <a:t>have made the jump to the new agents being </a:t>
            </a:r>
            <a:r>
              <a:rPr lang="en-US" sz="1600" dirty="0" smtClean="0">
                <a:solidFill>
                  <a:srgbClr val="FF0000"/>
                </a:solidFill>
                <a:latin typeface="Arial Rounded MT Bold" pitchFamily="34" charset="0"/>
              </a:rPr>
              <a:t>"preferred to </a:t>
            </a:r>
            <a:r>
              <a:rPr lang="en-US" sz="1600" dirty="0" err="1" smtClean="0">
                <a:solidFill>
                  <a:srgbClr val="FF0000"/>
                </a:solidFill>
                <a:latin typeface="Arial Rounded MT Bold" pitchFamily="34" charset="0"/>
              </a:rPr>
              <a:t>warfarin</a:t>
            </a:r>
            <a:r>
              <a:rPr lang="en-US" sz="1600" dirty="0" smtClean="0">
                <a:solidFill>
                  <a:srgbClr val="FF0000"/>
                </a:solidFill>
                <a:latin typeface="Arial Rounded MT Bold" pitchFamily="34" charset="0"/>
              </a:rPr>
              <a:t>." </a:t>
            </a:r>
          </a:p>
          <a:p>
            <a:pPr lvl="1"/>
            <a:endParaRPr lang="en-US" sz="1600" dirty="0" smtClean="0">
              <a:latin typeface="Arial Rounded MT Bold" pitchFamily="34" charset="0"/>
            </a:endParaRPr>
          </a:p>
          <a:p>
            <a:pPr lvl="1"/>
            <a:r>
              <a:rPr lang="en-US" sz="1600" dirty="0" smtClean="0">
                <a:latin typeface="Arial Rounded MT Bold" pitchFamily="34" charset="0"/>
              </a:rPr>
              <a:t>In England, </a:t>
            </a:r>
            <a:r>
              <a:rPr lang="en-US" sz="1600" b="1" dirty="0" smtClean="0">
                <a:latin typeface="Arial Rounded MT Bold" pitchFamily="34" charset="0"/>
              </a:rPr>
              <a:t>NICE</a:t>
            </a:r>
            <a:r>
              <a:rPr lang="en-US" sz="1600" dirty="0" smtClean="0">
                <a:latin typeface="Arial Rounded MT Bold" pitchFamily="34" charset="0"/>
              </a:rPr>
              <a:t> is encouraging of its use, stating, </a:t>
            </a:r>
            <a:r>
              <a:rPr lang="en-US" sz="1600" dirty="0" smtClean="0">
                <a:solidFill>
                  <a:srgbClr val="FF0000"/>
                </a:solidFill>
                <a:latin typeface="Arial Rounded MT Bold" pitchFamily="34" charset="0"/>
              </a:rPr>
              <a:t>"</a:t>
            </a:r>
            <a:r>
              <a:rPr lang="en-US" sz="1600" dirty="0" err="1" smtClean="0">
                <a:solidFill>
                  <a:srgbClr val="FF0000"/>
                </a:solidFill>
                <a:latin typeface="Arial Rounded MT Bold" pitchFamily="34" charset="0"/>
              </a:rPr>
              <a:t>Dabigatran</a:t>
            </a:r>
            <a:r>
              <a:rPr lang="en-US" sz="1600" dirty="0" smtClean="0">
                <a:solidFill>
                  <a:srgbClr val="FF0000"/>
                </a:solidFill>
                <a:latin typeface="Arial Rounded MT Bold" pitchFamily="34" charset="0"/>
              </a:rPr>
              <a:t> is an important development"</a:t>
            </a:r>
            <a:r>
              <a:rPr lang="en-US" sz="1600" dirty="0" smtClean="0">
                <a:latin typeface="Arial Rounded MT Bold" pitchFamily="34" charset="0"/>
              </a:rPr>
              <a:t> and "within the range considered </a:t>
            </a:r>
            <a:r>
              <a:rPr lang="en-US" sz="1600" dirty="0" smtClean="0">
                <a:solidFill>
                  <a:srgbClr val="FF0000"/>
                </a:solidFill>
                <a:latin typeface="Arial Rounded MT Bold" pitchFamily="34" charset="0"/>
              </a:rPr>
              <a:t>cost-effective," </a:t>
            </a:r>
          </a:p>
          <a:p>
            <a:pPr lvl="1"/>
            <a:r>
              <a:rPr lang="en-US" sz="1600" dirty="0" smtClean="0">
                <a:latin typeface="Arial Rounded MT Bold" pitchFamily="34" charset="0"/>
              </a:rPr>
              <a:t>while the </a:t>
            </a:r>
            <a:r>
              <a:rPr lang="en-US" sz="1600" b="1" dirty="0" smtClean="0">
                <a:latin typeface="Arial Rounded MT Bold" pitchFamily="34" charset="0"/>
              </a:rPr>
              <a:t>Scottish Healthcare </a:t>
            </a:r>
            <a:r>
              <a:rPr lang="en-US" sz="1600" dirty="0" smtClean="0">
                <a:latin typeface="Arial Rounded MT Bold" pitchFamily="34" charset="0"/>
              </a:rPr>
              <a:t>Improvement agency says, "</a:t>
            </a:r>
            <a:r>
              <a:rPr lang="en-US" sz="1600" dirty="0" err="1" smtClean="0">
                <a:solidFill>
                  <a:srgbClr val="FF0000"/>
                </a:solidFill>
                <a:latin typeface="Arial Rounded MT Bold" pitchFamily="34" charset="0"/>
              </a:rPr>
              <a:t>Warfarin</a:t>
            </a:r>
            <a:r>
              <a:rPr lang="en-US" sz="1600" dirty="0" smtClean="0">
                <a:solidFill>
                  <a:srgbClr val="FF0000"/>
                </a:solidFill>
                <a:latin typeface="Arial Rounded MT Bold" pitchFamily="34" charset="0"/>
              </a:rPr>
              <a:t> remains the anticoagulant of choice, but </a:t>
            </a:r>
            <a:r>
              <a:rPr lang="en-US" sz="1600" dirty="0" err="1" smtClean="0">
                <a:solidFill>
                  <a:srgbClr val="FF0000"/>
                </a:solidFill>
                <a:latin typeface="Arial Rounded MT Bold" pitchFamily="34" charset="0"/>
              </a:rPr>
              <a:t>dabigatran</a:t>
            </a:r>
            <a:r>
              <a:rPr lang="en-US" sz="1600" dirty="0" smtClean="0">
                <a:solidFill>
                  <a:srgbClr val="FF0000"/>
                </a:solidFill>
                <a:latin typeface="Arial Rounded MT Bold" pitchFamily="34" charset="0"/>
              </a:rPr>
              <a:t> can be used in patients with poor INR control or those with allergies or intolerance to </a:t>
            </a:r>
            <a:r>
              <a:rPr lang="en-US" sz="1600" dirty="0" err="1" smtClean="0">
                <a:solidFill>
                  <a:srgbClr val="FF0000"/>
                </a:solidFill>
                <a:latin typeface="Arial Rounded MT Bold" pitchFamily="34" charset="0"/>
              </a:rPr>
              <a:t>warfarin</a:t>
            </a:r>
            <a:r>
              <a:rPr lang="en-US" sz="1600" dirty="0" smtClean="0">
                <a:solidFill>
                  <a:srgbClr val="FF0000"/>
                </a:solidFill>
                <a:latin typeface="Arial Rounded MT Bold" pitchFamily="34" charset="0"/>
              </a:rPr>
              <a:t>." </a:t>
            </a:r>
            <a:endParaRPr lang="en-US" sz="1600" dirty="0">
              <a:solidFill>
                <a:srgbClr val="FF0000"/>
              </a:solidFill>
              <a:latin typeface="Arial Rounded MT Bold" pitchFamily="34" charset="0"/>
            </a:endParaRPr>
          </a:p>
        </p:txBody>
      </p:sp>
      <p:pic>
        <p:nvPicPr>
          <p:cNvPr id="4" name="Picture 2" descr="UMC pantone on white bg copy"/>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latin typeface="Arial Rounded MT Bold" pitchFamily="34" charset="0"/>
              </a:rPr>
              <a:t>New oral anticoagulants in AF: What to do in clinical practice</a:t>
            </a:r>
            <a:r>
              <a:rPr lang="en-US" dirty="0" smtClean="0"/>
              <a:t/>
            </a:r>
            <a:br>
              <a:rPr lang="en-US" dirty="0" smtClean="0"/>
            </a:br>
            <a:r>
              <a:rPr lang="en-US" sz="2000" dirty="0" smtClean="0">
                <a:latin typeface="Arial Rounded MT Bold" pitchFamily="34" charset="0"/>
              </a:rPr>
              <a:t>Prof John </a:t>
            </a:r>
            <a:r>
              <a:rPr lang="en-US" sz="2000" dirty="0" err="1" smtClean="0">
                <a:latin typeface="Arial Rounded MT Bold" pitchFamily="34" charset="0"/>
              </a:rPr>
              <a:t>Camm</a:t>
            </a:r>
            <a:r>
              <a:rPr lang="en-US" sz="2000" dirty="0" smtClean="0">
                <a:latin typeface="Arial Rounded MT Bold" pitchFamily="34" charset="0"/>
              </a:rPr>
              <a:t> –</a:t>
            </a:r>
            <a:r>
              <a:rPr lang="en-US" sz="2000" i="1" dirty="0" smtClean="0">
                <a:latin typeface="Arial Rounded MT Bold" pitchFamily="34" charset="0"/>
              </a:rPr>
              <a:t>March 2012</a:t>
            </a:r>
            <a:endParaRPr lang="en-US" sz="2000" dirty="0">
              <a:latin typeface="Arial Rounded MT Bold" pitchFamily="34" charset="0"/>
            </a:endParaRPr>
          </a:p>
        </p:txBody>
      </p:sp>
      <p:sp>
        <p:nvSpPr>
          <p:cNvPr id="3" name="Content Placeholder 2"/>
          <p:cNvSpPr>
            <a:spLocks noGrp="1"/>
          </p:cNvSpPr>
          <p:nvPr>
            <p:ph idx="1"/>
          </p:nvPr>
        </p:nvSpPr>
        <p:spPr>
          <a:xfrm>
            <a:off x="457200" y="1600200"/>
            <a:ext cx="7406640" cy="3048000"/>
          </a:xfrm>
        </p:spPr>
        <p:txBody>
          <a:bodyPr>
            <a:normAutofit/>
          </a:bodyPr>
          <a:lstStyle/>
          <a:p>
            <a:r>
              <a:rPr lang="en-US" sz="2000" dirty="0" smtClean="0">
                <a:latin typeface="Arial Rounded MT Bold" pitchFamily="34" charset="0"/>
              </a:rPr>
              <a:t>On which dose of </a:t>
            </a:r>
            <a:r>
              <a:rPr lang="en-US" sz="2000" dirty="0" err="1" smtClean="0">
                <a:latin typeface="Arial Rounded MT Bold" pitchFamily="34" charset="0"/>
              </a:rPr>
              <a:t>dabigatran</a:t>
            </a:r>
            <a:r>
              <a:rPr lang="en-US" sz="2000" dirty="0" smtClean="0">
                <a:latin typeface="Arial Rounded MT Bold" pitchFamily="34" charset="0"/>
              </a:rPr>
              <a:t> to use in which patients, </a:t>
            </a:r>
            <a:r>
              <a:rPr lang="en-US" sz="2000" dirty="0" err="1" smtClean="0">
                <a:latin typeface="Arial Rounded MT Bold" pitchFamily="34" charset="0"/>
              </a:rPr>
              <a:t>Camm</a:t>
            </a:r>
            <a:r>
              <a:rPr lang="en-US" sz="2000" dirty="0" smtClean="0">
                <a:latin typeface="Arial Rounded MT Bold" pitchFamily="34" charset="0"/>
              </a:rPr>
              <a:t> pointed out that the </a:t>
            </a:r>
            <a:r>
              <a:rPr lang="en-US" sz="2000" b="1" dirty="0" smtClean="0">
                <a:latin typeface="Arial Rounded MT Bold" pitchFamily="34" charset="0"/>
              </a:rPr>
              <a:t>FDA</a:t>
            </a:r>
            <a:r>
              <a:rPr lang="en-US" sz="2000" dirty="0" smtClean="0">
                <a:latin typeface="Arial Rounded MT Bold" pitchFamily="34" charset="0"/>
              </a:rPr>
              <a:t> chose not to approve the 110-mg dose as it couldn't find a group of patients in whom the net clinical benefit was better on 110 mg than on 150 mg.</a:t>
            </a:r>
          </a:p>
          <a:p>
            <a:r>
              <a:rPr lang="en-US" sz="2000" dirty="0" smtClean="0">
                <a:latin typeface="Arial Rounded MT Bold" pitchFamily="34" charset="0"/>
              </a:rPr>
              <a:t>But he noted that in Asia the 110-mg dose is standard, probably because they are smaller people and have traditionally erred toward a lower anticoagulant status.</a:t>
            </a:r>
          </a:p>
          <a:p>
            <a:endParaRPr lang="en-US" dirty="0"/>
          </a:p>
        </p:txBody>
      </p:sp>
      <p:pic>
        <p:nvPicPr>
          <p:cNvPr id="4" name="Picture 2" descr="UMC pantone on white bg copy"/>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1066" t="43774" r="33164" b="24238"/>
          <a:stretch>
            <a:fillRect/>
          </a:stretch>
        </p:blipFill>
        <p:spPr bwMode="auto">
          <a:xfrm>
            <a:off x="205740" y="1447800"/>
            <a:ext cx="7684569" cy="2743199"/>
          </a:xfrm>
          <a:prstGeom prst="rect">
            <a:avLst/>
          </a:prstGeom>
          <a:noFill/>
          <a:ln w="9525">
            <a:noFill/>
            <a:miter lim="800000"/>
            <a:headEnd/>
            <a:tailEnd/>
          </a:ln>
        </p:spPr>
      </p:pic>
      <p:pic>
        <p:nvPicPr>
          <p:cNvPr id="3" name="Picture 2" descr="UMC pantone on white bg copy"/>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title"/>
          </p:nvPr>
        </p:nvSpPr>
        <p:spPr>
          <a:xfrm>
            <a:off x="330480" y="130813"/>
            <a:ext cx="7685280" cy="750570"/>
          </a:xfrm>
        </p:spPr>
        <p:txBody>
          <a:bodyPr>
            <a:noAutofit/>
          </a:bodyPr>
          <a:lstStyle/>
          <a:p>
            <a:pPr algn="ctr"/>
            <a:r>
              <a:rPr lang="en-US" sz="2400" b="1" dirty="0" smtClean="0">
                <a:solidFill>
                  <a:schemeClr val="bg1"/>
                </a:solidFill>
              </a:rPr>
              <a:t/>
            </a:r>
            <a:br>
              <a:rPr lang="en-US" sz="2400" b="1" dirty="0" smtClean="0">
                <a:solidFill>
                  <a:schemeClr val="bg1"/>
                </a:solidFill>
              </a:rPr>
            </a:br>
            <a:r>
              <a:rPr lang="en-US" sz="2400" b="1" dirty="0" smtClean="0">
                <a:solidFill>
                  <a:schemeClr val="tx1"/>
                </a:solidFill>
                <a:effectLst/>
                <a:latin typeface="Arial Rounded MT Bold" pitchFamily="34" charset="0"/>
              </a:rPr>
              <a:t>Opinions from Polls</a:t>
            </a:r>
            <a:br>
              <a:rPr lang="en-US" sz="2400" b="1" dirty="0" smtClean="0">
                <a:solidFill>
                  <a:schemeClr val="tx1"/>
                </a:solidFill>
                <a:effectLst/>
                <a:latin typeface="Arial Rounded MT Bold" pitchFamily="34" charset="0"/>
              </a:rPr>
            </a:br>
            <a:endParaRPr lang="en-US" sz="2400" dirty="0">
              <a:solidFill>
                <a:schemeClr val="tx1"/>
              </a:solidFill>
              <a:effectLst/>
              <a:latin typeface="Arial Rounded MT Bold"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err="1" smtClean="0">
                <a:latin typeface="Arial Rounded MT Bold" pitchFamily="34" charset="0"/>
              </a:rPr>
              <a:t>Dabigatran</a:t>
            </a:r>
            <a:r>
              <a:rPr lang="en-US" sz="2000" dirty="0" smtClean="0">
                <a:latin typeface="Arial Rounded MT Bold" pitchFamily="34" charset="0"/>
              </a:rPr>
              <a:t> </a:t>
            </a:r>
            <a:r>
              <a:rPr lang="en-US" sz="2000" dirty="0" err="1" smtClean="0">
                <a:latin typeface="Arial Rounded MT Bold" pitchFamily="34" charset="0"/>
              </a:rPr>
              <a:t>etexilate</a:t>
            </a:r>
            <a:r>
              <a:rPr lang="en-US" sz="2000" dirty="0" smtClean="0">
                <a:latin typeface="Arial Rounded MT Bold" pitchFamily="34" charset="0"/>
              </a:rPr>
              <a:t> was approved by the FDA on October 19,</a:t>
            </a:r>
            <a:r>
              <a:rPr lang="en-US" sz="2000" baseline="30000" dirty="0" smtClean="0">
                <a:latin typeface="Arial Rounded MT Bold" pitchFamily="34" charset="0"/>
              </a:rPr>
              <a:t> </a:t>
            </a:r>
            <a:r>
              <a:rPr lang="en-US" sz="2000" dirty="0" smtClean="0">
                <a:latin typeface="Arial Rounded MT Bold" pitchFamily="34" charset="0"/>
              </a:rPr>
              <a:t>2010, for marketing in the United States for the prevention</a:t>
            </a:r>
            <a:r>
              <a:rPr lang="en-US" sz="2000" baseline="30000" dirty="0" smtClean="0">
                <a:latin typeface="Arial Rounded MT Bold" pitchFamily="34" charset="0"/>
              </a:rPr>
              <a:t> </a:t>
            </a:r>
            <a:r>
              <a:rPr lang="en-US" sz="2000" dirty="0" smtClean="0">
                <a:latin typeface="Arial Rounded MT Bold" pitchFamily="34" charset="0"/>
              </a:rPr>
              <a:t>of stroke and systemic embolism in patients with </a:t>
            </a:r>
            <a:r>
              <a:rPr lang="en-US" sz="2000" dirty="0" err="1" smtClean="0">
                <a:latin typeface="Arial Rounded MT Bold" pitchFamily="34" charset="0"/>
              </a:rPr>
              <a:t>nonvalvular</a:t>
            </a:r>
            <a:r>
              <a:rPr lang="en-US" sz="2000" baseline="30000" dirty="0" smtClean="0">
                <a:latin typeface="Arial Rounded MT Bold" pitchFamily="34" charset="0"/>
              </a:rPr>
              <a:t> </a:t>
            </a:r>
            <a:r>
              <a:rPr lang="en-US" sz="2000" dirty="0" smtClean="0">
                <a:latin typeface="Arial Rounded MT Bold" pitchFamily="34" charset="0"/>
              </a:rPr>
              <a:t>AF. A dose of 150 mg twice daily was approved for patients with</a:t>
            </a:r>
            <a:r>
              <a:rPr lang="en-US" sz="2000" baseline="30000" dirty="0" smtClean="0">
                <a:latin typeface="Arial Rounded MT Bold" pitchFamily="34" charset="0"/>
              </a:rPr>
              <a:t> </a:t>
            </a:r>
            <a:r>
              <a:rPr lang="en-US" sz="2000" dirty="0" smtClean="0">
                <a:latin typeface="Arial Rounded MT Bold" pitchFamily="34" charset="0"/>
              </a:rPr>
              <a:t>a </a:t>
            </a:r>
            <a:r>
              <a:rPr lang="en-US" sz="2000" dirty="0" err="1" smtClean="0">
                <a:latin typeface="Arial Rounded MT Bold" pitchFamily="34" charset="0"/>
              </a:rPr>
              <a:t>creatinine</a:t>
            </a:r>
            <a:r>
              <a:rPr lang="en-US" sz="2000" dirty="0" smtClean="0">
                <a:latin typeface="Arial Rounded MT Bold" pitchFamily="34" charset="0"/>
              </a:rPr>
              <a:t> clearance &gt;30 </a:t>
            </a:r>
            <a:r>
              <a:rPr lang="en-US" sz="2000" dirty="0" err="1" smtClean="0">
                <a:latin typeface="Arial Rounded MT Bold" pitchFamily="34" charset="0"/>
              </a:rPr>
              <a:t>mL</a:t>
            </a:r>
            <a:r>
              <a:rPr lang="en-US" sz="2000" dirty="0" smtClean="0">
                <a:latin typeface="Arial Rounded MT Bold" pitchFamily="34" charset="0"/>
              </a:rPr>
              <a:t>/min, </a:t>
            </a:r>
            <a:r>
              <a:rPr lang="en-US" sz="2000" dirty="0" smtClean="0">
                <a:solidFill>
                  <a:srgbClr val="FF0000"/>
                </a:solidFill>
                <a:latin typeface="Arial Rounded MT Bold" pitchFamily="34" charset="0"/>
              </a:rPr>
              <a:t>whereas in patients with</a:t>
            </a:r>
            <a:r>
              <a:rPr lang="en-US" sz="2000" baseline="30000" dirty="0" smtClean="0">
                <a:solidFill>
                  <a:srgbClr val="FF0000"/>
                </a:solidFill>
                <a:latin typeface="Arial Rounded MT Bold" pitchFamily="34" charset="0"/>
              </a:rPr>
              <a:t> </a:t>
            </a:r>
            <a:r>
              <a:rPr lang="en-US" sz="2000" dirty="0" smtClean="0">
                <a:solidFill>
                  <a:srgbClr val="FF0000"/>
                </a:solidFill>
                <a:latin typeface="Arial Rounded MT Bold" pitchFamily="34" charset="0"/>
              </a:rPr>
              <a:t>severe renal insufficiency (</a:t>
            </a:r>
            <a:r>
              <a:rPr lang="en-US" sz="2000" dirty="0" err="1" smtClean="0">
                <a:solidFill>
                  <a:srgbClr val="FF0000"/>
                </a:solidFill>
                <a:latin typeface="Arial Rounded MT Bold" pitchFamily="34" charset="0"/>
              </a:rPr>
              <a:t>creatinine</a:t>
            </a:r>
            <a:r>
              <a:rPr lang="en-US" sz="2000" dirty="0" smtClean="0">
                <a:solidFill>
                  <a:srgbClr val="FF0000"/>
                </a:solidFill>
                <a:latin typeface="Arial Rounded MT Bold" pitchFamily="34" charset="0"/>
              </a:rPr>
              <a:t> clearance 15 to 30 </a:t>
            </a:r>
            <a:r>
              <a:rPr lang="en-US" sz="2000" dirty="0" err="1" smtClean="0">
                <a:solidFill>
                  <a:srgbClr val="FF0000"/>
                </a:solidFill>
                <a:latin typeface="Arial Rounded MT Bold" pitchFamily="34" charset="0"/>
              </a:rPr>
              <a:t>mL</a:t>
            </a:r>
            <a:r>
              <a:rPr lang="en-US" sz="2000" dirty="0" smtClean="0">
                <a:solidFill>
                  <a:srgbClr val="FF0000"/>
                </a:solidFill>
                <a:latin typeface="Arial Rounded MT Bold" pitchFamily="34" charset="0"/>
              </a:rPr>
              <a:t>/min)</a:t>
            </a:r>
            <a:r>
              <a:rPr lang="en-US" sz="2000" baseline="30000" dirty="0" smtClean="0">
                <a:solidFill>
                  <a:srgbClr val="FF0000"/>
                </a:solidFill>
                <a:latin typeface="Arial Rounded MT Bold" pitchFamily="34" charset="0"/>
              </a:rPr>
              <a:t> </a:t>
            </a:r>
            <a:r>
              <a:rPr lang="en-US" sz="2000" dirty="0" smtClean="0">
                <a:solidFill>
                  <a:srgbClr val="FF0000"/>
                </a:solidFill>
                <a:latin typeface="Arial Rounded MT Bold" pitchFamily="34" charset="0"/>
              </a:rPr>
              <a:t>the approved dose is 75 mg twice daily, a dose currently marketed</a:t>
            </a:r>
            <a:r>
              <a:rPr lang="en-US" sz="2000" baseline="30000" dirty="0" smtClean="0">
                <a:solidFill>
                  <a:srgbClr val="FF0000"/>
                </a:solidFill>
                <a:latin typeface="Arial Rounded MT Bold" pitchFamily="34" charset="0"/>
              </a:rPr>
              <a:t> </a:t>
            </a:r>
            <a:r>
              <a:rPr lang="en-US" sz="2000" dirty="0" smtClean="0">
                <a:solidFill>
                  <a:srgbClr val="FF0000"/>
                </a:solidFill>
                <a:latin typeface="Arial Rounded MT Bold" pitchFamily="34" charset="0"/>
              </a:rPr>
              <a:t>in the European Union but not evaluated in the RE-LY trial</a:t>
            </a:r>
            <a:r>
              <a:rPr lang="en-US" sz="2000" dirty="0" smtClean="0">
                <a:latin typeface="Arial Rounded MT Bold" pitchFamily="34" charset="0"/>
              </a:rPr>
              <a:t>.</a:t>
            </a:r>
            <a:r>
              <a:rPr lang="en-US" sz="2000" baseline="30000" dirty="0" smtClean="0">
                <a:latin typeface="Arial Rounded MT Bold" pitchFamily="34" charset="0"/>
              </a:rPr>
              <a:t> </a:t>
            </a:r>
            <a:r>
              <a:rPr lang="en-US" sz="2000" dirty="0" smtClean="0">
                <a:latin typeface="Arial Rounded MT Bold" pitchFamily="34" charset="0"/>
              </a:rPr>
              <a:t>There are no dosing recommendations for patients with </a:t>
            </a:r>
            <a:r>
              <a:rPr lang="en-US" sz="2000" dirty="0" err="1" smtClean="0">
                <a:latin typeface="Arial Rounded MT Bold" pitchFamily="34" charset="0"/>
              </a:rPr>
              <a:t>creatinine</a:t>
            </a:r>
            <a:r>
              <a:rPr lang="en-US" sz="2000" baseline="30000" dirty="0" smtClean="0">
                <a:latin typeface="Arial Rounded MT Bold" pitchFamily="34" charset="0"/>
              </a:rPr>
              <a:t> </a:t>
            </a:r>
            <a:r>
              <a:rPr lang="en-US" sz="2000" dirty="0" smtClean="0">
                <a:latin typeface="Arial Rounded MT Bold" pitchFamily="34" charset="0"/>
              </a:rPr>
              <a:t>clearance &lt;15 </a:t>
            </a:r>
            <a:r>
              <a:rPr lang="en-US" sz="2000" dirty="0" err="1" smtClean="0">
                <a:latin typeface="Arial Rounded MT Bold" pitchFamily="34" charset="0"/>
              </a:rPr>
              <a:t>mL</a:t>
            </a:r>
            <a:r>
              <a:rPr lang="en-US" sz="2000" dirty="0" smtClean="0">
                <a:latin typeface="Arial Rounded MT Bold" pitchFamily="34" charset="0"/>
              </a:rPr>
              <a:t>/min or patients on dialysis.</a:t>
            </a:r>
            <a:endParaRPr lang="en-US" sz="2000" dirty="0">
              <a:latin typeface="Arial Rounded MT Bold" pitchFamily="34" charset="0"/>
            </a:endParaRPr>
          </a:p>
        </p:txBody>
      </p:sp>
      <p:sp>
        <p:nvSpPr>
          <p:cNvPr id="3" name="Title 2"/>
          <p:cNvSpPr>
            <a:spLocks noGrp="1"/>
          </p:cNvSpPr>
          <p:nvPr>
            <p:ph type="title"/>
          </p:nvPr>
        </p:nvSpPr>
        <p:spPr>
          <a:xfrm>
            <a:off x="533400" y="228600"/>
            <a:ext cx="7315200" cy="1143000"/>
          </a:xfrm>
        </p:spPr>
        <p:txBody>
          <a:bodyPr>
            <a:normAutofit fontScale="90000"/>
          </a:bodyPr>
          <a:lstStyle/>
          <a:p>
            <a:pPr algn="ctr"/>
            <a:r>
              <a:rPr lang="en-US" sz="2200" dirty="0" smtClean="0">
                <a:effectLst/>
                <a:latin typeface="Arial Rounded MT Bold" pitchFamily="34" charset="0"/>
              </a:rPr>
              <a:t>2011 ACCF/AHA/HRS Focused Update on the Management of Patients With </a:t>
            </a:r>
            <a:r>
              <a:rPr lang="en-US" sz="2200" dirty="0" err="1" smtClean="0">
                <a:effectLst/>
                <a:latin typeface="Arial Rounded MT Bold" pitchFamily="34" charset="0"/>
              </a:rPr>
              <a:t>Atrial</a:t>
            </a:r>
            <a:r>
              <a:rPr lang="en-US" sz="2200" dirty="0" smtClean="0">
                <a:effectLst/>
                <a:latin typeface="Arial Rounded MT Bold" pitchFamily="34" charset="0"/>
              </a:rPr>
              <a:t> Fibrillation (Update on </a:t>
            </a:r>
            <a:r>
              <a:rPr lang="en-US" sz="2200" dirty="0" err="1" smtClean="0">
                <a:effectLst/>
                <a:latin typeface="Arial Rounded MT Bold" pitchFamily="34" charset="0"/>
              </a:rPr>
              <a:t>Dabigatran</a:t>
            </a:r>
            <a:r>
              <a:rPr lang="en-US" sz="2200" dirty="0" smtClean="0">
                <a:effectLst/>
                <a:latin typeface="Arial Rounded MT Bold" pitchFamily="34" charset="0"/>
              </a:rPr>
              <a:t>)</a:t>
            </a:r>
            <a:r>
              <a:rPr lang="en-US" dirty="0" smtClean="0">
                <a:effectLst/>
                <a:latin typeface="Arial Rounded MT Bold" pitchFamily="34" charset="0"/>
              </a:rPr>
              <a:t/>
            </a:r>
            <a:br>
              <a:rPr lang="en-US" dirty="0" smtClean="0">
                <a:effectLst/>
                <a:latin typeface="Arial Rounded MT Bold" pitchFamily="34" charset="0"/>
              </a:rPr>
            </a:br>
            <a:endParaRPr lang="en-US" dirty="0">
              <a:effectLst/>
              <a:latin typeface="Arial Rounded MT Bold"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315200" cy="1134110"/>
          </a:xfrm>
        </p:spPr>
        <p:txBody>
          <a:bodyPr>
            <a:normAutofit fontScale="90000"/>
          </a:bodyPr>
          <a:lstStyle/>
          <a:p>
            <a:r>
              <a:rPr lang="en-US" sz="2700" dirty="0" smtClean="0">
                <a:latin typeface="Arial Rounded MT Bold" pitchFamily="34" charset="0"/>
              </a:rPr>
              <a:t>Hot Topics: Why the FDA Approved </a:t>
            </a:r>
            <a:r>
              <a:rPr lang="en-US" sz="2700" dirty="0" err="1" smtClean="0">
                <a:latin typeface="Arial Rounded MT Bold" pitchFamily="34" charset="0"/>
              </a:rPr>
              <a:t>Dabigatran</a:t>
            </a:r>
            <a:r>
              <a:rPr lang="en-US" sz="2700" dirty="0" smtClean="0">
                <a:latin typeface="Arial Rounded MT Bold" pitchFamily="34" charset="0"/>
              </a:rPr>
              <a:t> 150 mg and Not 110 mg </a:t>
            </a:r>
            <a:r>
              <a:rPr lang="en-US" sz="3100" dirty="0" smtClean="0"/>
              <a:t/>
            </a:r>
            <a:br>
              <a:rPr lang="en-US" sz="3100" dirty="0" smtClean="0"/>
            </a:br>
            <a:r>
              <a:rPr lang="en-US" sz="1400" dirty="0" smtClean="0">
                <a:hlinkClick r:id="rId2"/>
              </a:rPr>
              <a:t>Samuel Z. </a:t>
            </a:r>
            <a:r>
              <a:rPr lang="en-US" sz="1400" dirty="0" err="1" smtClean="0">
                <a:hlinkClick r:id="rId2"/>
              </a:rPr>
              <a:t>Goldhaber</a:t>
            </a:r>
            <a:r>
              <a:rPr lang="en-US" sz="1400" dirty="0" smtClean="0">
                <a:hlinkClick r:id="rId2"/>
              </a:rPr>
              <a:t>, M.D., F.A.C.C. (Disclosure)</a:t>
            </a:r>
            <a:r>
              <a:rPr lang="en-US" sz="1400" dirty="0" smtClean="0"/>
              <a:t> </a:t>
            </a:r>
            <a:br>
              <a:rPr lang="en-US" sz="1400" dirty="0" smtClean="0"/>
            </a:br>
            <a:r>
              <a:rPr lang="en-US" sz="1400" dirty="0" smtClean="0"/>
              <a:t>July 22, 2011 </a:t>
            </a:r>
            <a:br>
              <a:rPr lang="en-US" sz="1400" dirty="0" smtClean="0"/>
            </a:br>
            <a:endParaRPr lang="en-US" sz="1400" dirty="0"/>
          </a:p>
        </p:txBody>
      </p:sp>
      <p:sp>
        <p:nvSpPr>
          <p:cNvPr id="3" name="Content Placeholder 2"/>
          <p:cNvSpPr>
            <a:spLocks noGrp="1"/>
          </p:cNvSpPr>
          <p:nvPr>
            <p:ph idx="1"/>
          </p:nvPr>
        </p:nvSpPr>
        <p:spPr>
          <a:xfrm>
            <a:off x="685800" y="1865630"/>
            <a:ext cx="7178040" cy="2630170"/>
          </a:xfrm>
        </p:spPr>
        <p:txBody>
          <a:bodyPr>
            <a:normAutofit lnSpcReduction="10000"/>
          </a:bodyPr>
          <a:lstStyle/>
          <a:p>
            <a:r>
              <a:rPr lang="en-US" sz="1700" dirty="0" smtClean="0">
                <a:latin typeface="Arial Rounded MT Bold" pitchFamily="34" charset="0"/>
              </a:rPr>
              <a:t>The major problem with stroke prevention in AF is not whether </a:t>
            </a:r>
            <a:r>
              <a:rPr lang="en-US" sz="1700" dirty="0" err="1" smtClean="0">
                <a:latin typeface="Arial Rounded MT Bold" pitchFamily="34" charset="0"/>
              </a:rPr>
              <a:t>dabigatran</a:t>
            </a:r>
            <a:r>
              <a:rPr lang="en-US" sz="1700" dirty="0" smtClean="0">
                <a:latin typeface="Arial Rounded MT Bold" pitchFamily="34" charset="0"/>
              </a:rPr>
              <a:t> 150 mg should be used in preference to 110 mg. </a:t>
            </a:r>
            <a:r>
              <a:rPr lang="en-US" sz="1700" dirty="0" smtClean="0">
                <a:solidFill>
                  <a:srgbClr val="FF0000"/>
                </a:solidFill>
                <a:latin typeface="Arial Rounded MT Bold" pitchFamily="34" charset="0"/>
              </a:rPr>
              <a:t>The </a:t>
            </a:r>
            <a:r>
              <a:rPr lang="en-US" sz="2000" dirty="0" smtClean="0">
                <a:solidFill>
                  <a:srgbClr val="FF0000"/>
                </a:solidFill>
                <a:latin typeface="Arial Rounded MT Bold" pitchFamily="34" charset="0"/>
              </a:rPr>
              <a:t>key problem is that too many AF patients who should be treated with anticoagulants are treated with </a:t>
            </a:r>
            <a:r>
              <a:rPr lang="en-US" sz="2000" dirty="0" err="1" smtClean="0">
                <a:solidFill>
                  <a:srgbClr val="FF0000"/>
                </a:solidFill>
                <a:latin typeface="Arial Rounded MT Bold" pitchFamily="34" charset="0"/>
              </a:rPr>
              <a:t>antiplatelet</a:t>
            </a:r>
            <a:r>
              <a:rPr lang="en-US" sz="2000" dirty="0" smtClean="0">
                <a:solidFill>
                  <a:srgbClr val="FF0000"/>
                </a:solidFill>
                <a:latin typeface="Arial Rounded MT Bold" pitchFamily="34" charset="0"/>
              </a:rPr>
              <a:t> therapy or remain untreated.</a:t>
            </a:r>
            <a:r>
              <a:rPr lang="en-US" sz="1700" dirty="0" smtClean="0">
                <a:solidFill>
                  <a:srgbClr val="FF0000"/>
                </a:solidFill>
                <a:latin typeface="Arial Rounded MT Bold" pitchFamily="34" charset="0"/>
              </a:rPr>
              <a:t> </a:t>
            </a:r>
            <a:r>
              <a:rPr lang="en-US" sz="1700" dirty="0" smtClean="0">
                <a:latin typeface="Arial Rounded MT Bold" pitchFamily="34" charset="0"/>
              </a:rPr>
              <a:t>In an overview of studies since 2000, a median of 52% of AF patients received anticoagulants, 30% received </a:t>
            </a:r>
            <a:r>
              <a:rPr lang="en-US" sz="1700" dirty="0" err="1" smtClean="0">
                <a:latin typeface="Arial Rounded MT Bold" pitchFamily="34" charset="0"/>
              </a:rPr>
              <a:t>antiplatelet</a:t>
            </a:r>
            <a:r>
              <a:rPr lang="en-US" sz="1700" dirty="0" smtClean="0">
                <a:latin typeface="Arial Rounded MT Bold" pitchFamily="34" charset="0"/>
              </a:rPr>
              <a:t> therapy, and 18% were untreated.(7) Intensive educational updates, peer review, and patient advocacy will improve these metrics and should lead to a decrease in stroke incidence.</a:t>
            </a:r>
          </a:p>
        </p:txBody>
      </p:sp>
      <p:pic>
        <p:nvPicPr>
          <p:cNvPr id="4" name="Picture 2" descr="UMC pantone on white bg copy"/>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11066" t="53876" r="33164" b="20870"/>
          <a:stretch>
            <a:fillRect/>
          </a:stretch>
        </p:blipFill>
        <p:spPr bwMode="auto">
          <a:xfrm>
            <a:off x="152400" y="1371600"/>
            <a:ext cx="7845552" cy="2895600"/>
          </a:xfrm>
          <a:prstGeom prst="rect">
            <a:avLst/>
          </a:prstGeom>
          <a:noFill/>
          <a:ln w="9525">
            <a:noFill/>
            <a:miter lim="800000"/>
            <a:headEnd/>
            <a:tailEnd/>
          </a:ln>
        </p:spPr>
      </p:pic>
      <p:pic>
        <p:nvPicPr>
          <p:cNvPr id="3" name="Picture 2" descr="UMC pantone on white bg copy"/>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title"/>
          </p:nvPr>
        </p:nvSpPr>
        <p:spPr>
          <a:xfrm>
            <a:off x="330480" y="130813"/>
            <a:ext cx="7685280" cy="750570"/>
          </a:xfrm>
        </p:spPr>
        <p:txBody>
          <a:bodyPr>
            <a:noAutofit/>
          </a:bodyPr>
          <a:lstStyle/>
          <a:p>
            <a:pPr algn="ctr"/>
            <a:r>
              <a:rPr lang="en-US" sz="2400" b="1" dirty="0" smtClean="0">
                <a:solidFill>
                  <a:schemeClr val="bg1"/>
                </a:solidFill>
              </a:rPr>
              <a:t/>
            </a:r>
            <a:br>
              <a:rPr lang="en-US" sz="2400" b="1" dirty="0" smtClean="0">
                <a:solidFill>
                  <a:schemeClr val="bg1"/>
                </a:solidFill>
              </a:rPr>
            </a:br>
            <a:r>
              <a:rPr lang="en-US" sz="2400" b="1" dirty="0" smtClean="0">
                <a:solidFill>
                  <a:schemeClr val="tx1"/>
                </a:solidFill>
                <a:effectLst/>
                <a:latin typeface="Arial Rounded MT Bold" pitchFamily="34" charset="0"/>
              </a:rPr>
              <a:t>Opinions from Polls</a:t>
            </a:r>
            <a:br>
              <a:rPr lang="en-US" sz="2400" b="1" dirty="0" smtClean="0">
                <a:solidFill>
                  <a:schemeClr val="tx1"/>
                </a:solidFill>
                <a:effectLst/>
                <a:latin typeface="Arial Rounded MT Bold" pitchFamily="34" charset="0"/>
              </a:rPr>
            </a:br>
            <a:endParaRPr lang="en-US" sz="2400" dirty="0">
              <a:solidFill>
                <a:schemeClr val="tx1"/>
              </a:solidFill>
              <a:effectLst/>
              <a:latin typeface="Arial Rounded MT Bold"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596" t="26938" r="51052" b="15819"/>
          <a:stretch>
            <a:fillRect/>
          </a:stretch>
        </p:blipFill>
        <p:spPr bwMode="auto">
          <a:xfrm>
            <a:off x="664286" y="381000"/>
            <a:ext cx="6353734" cy="4267200"/>
          </a:xfrm>
          <a:prstGeom prst="rect">
            <a:avLst/>
          </a:prstGeom>
          <a:noFill/>
          <a:ln w="9525">
            <a:noFill/>
            <a:miter lim="800000"/>
            <a:headEnd/>
            <a:tailEnd/>
          </a:ln>
        </p:spPr>
      </p:pic>
      <p:pic>
        <p:nvPicPr>
          <p:cNvPr id="4" name="Picture 2" descr="UMC pantone on white bg copy"/>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1066" t="20869" r="55261" b="57244"/>
          <a:stretch>
            <a:fillRect/>
          </a:stretch>
        </p:blipFill>
        <p:spPr bwMode="auto">
          <a:xfrm>
            <a:off x="58030" y="1242060"/>
            <a:ext cx="8039687" cy="2903220"/>
          </a:xfrm>
          <a:prstGeom prst="rect">
            <a:avLst/>
          </a:prstGeom>
          <a:noFill/>
          <a:ln w="9525">
            <a:noFill/>
            <a:miter lim="800000"/>
            <a:headEnd/>
            <a:tailEnd/>
          </a:ln>
        </p:spPr>
      </p:pic>
      <p:pic>
        <p:nvPicPr>
          <p:cNvPr id="4" name="Picture 2" descr="UMC pantone on white bg copy"/>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Rounded MT Bold" pitchFamily="34" charset="0"/>
              </a:rPr>
              <a:t>DABIGATRAN Myocardial Infarction Signal</a:t>
            </a:r>
            <a:endParaRPr lang="en-US" sz="2400" dirty="0">
              <a:latin typeface="Arial Rounded MT Bold" pitchFamily="34" charset="0"/>
            </a:endParaRPr>
          </a:p>
        </p:txBody>
      </p:sp>
      <p:sp>
        <p:nvSpPr>
          <p:cNvPr id="3" name="Content Placeholder 2"/>
          <p:cNvSpPr>
            <a:spLocks noGrp="1"/>
          </p:cNvSpPr>
          <p:nvPr>
            <p:ph idx="1"/>
          </p:nvPr>
        </p:nvSpPr>
        <p:spPr>
          <a:xfrm>
            <a:off x="533400" y="1676400"/>
            <a:ext cx="7330440" cy="2438400"/>
          </a:xfrm>
        </p:spPr>
        <p:txBody>
          <a:bodyPr>
            <a:normAutofit fontScale="92500" lnSpcReduction="10000"/>
          </a:bodyPr>
          <a:lstStyle/>
          <a:p>
            <a:r>
              <a:rPr lang="en-US" sz="2100" dirty="0" smtClean="0">
                <a:latin typeface="Arial Rounded MT Bold" pitchFamily="34" charset="0"/>
              </a:rPr>
              <a:t>Similar to what we are seeing with the high dose </a:t>
            </a:r>
            <a:r>
              <a:rPr lang="en-US" sz="2100" dirty="0" err="1" smtClean="0">
                <a:latin typeface="Arial Rounded MT Bold" pitchFamily="34" charset="0"/>
              </a:rPr>
              <a:t>statin</a:t>
            </a:r>
            <a:r>
              <a:rPr lang="en-US" sz="2100" dirty="0" smtClean="0">
                <a:latin typeface="Arial Rounded MT Bold" pitchFamily="34" charset="0"/>
              </a:rPr>
              <a:t> and the incidence of Diabetes…..</a:t>
            </a:r>
          </a:p>
          <a:p>
            <a:endParaRPr lang="en-US" sz="2100" dirty="0" smtClean="0">
              <a:latin typeface="Arial Rounded MT Bold" pitchFamily="34" charset="0"/>
            </a:endParaRPr>
          </a:p>
          <a:p>
            <a:r>
              <a:rPr lang="en-US" sz="2100" dirty="0" smtClean="0">
                <a:latin typeface="Arial Rounded MT Bold" pitchFamily="34" charset="0"/>
              </a:rPr>
              <a:t>It is now clear that there is a small but definite signal of MI with </a:t>
            </a:r>
            <a:r>
              <a:rPr lang="en-US" sz="2100" dirty="0" err="1" smtClean="0">
                <a:latin typeface="Arial Rounded MT Bold" pitchFamily="34" charset="0"/>
              </a:rPr>
              <a:t>dabigatran</a:t>
            </a:r>
            <a:r>
              <a:rPr lang="en-US" sz="2100" dirty="0" smtClean="0">
                <a:latin typeface="Arial Rounded MT Bold" pitchFamily="34" charset="0"/>
              </a:rPr>
              <a:t> </a:t>
            </a:r>
            <a:r>
              <a:rPr lang="en-US" sz="2100" dirty="0" err="1" smtClean="0">
                <a:latin typeface="Arial Rounded MT Bold" pitchFamily="34" charset="0"/>
              </a:rPr>
              <a:t>vs</a:t>
            </a:r>
            <a:r>
              <a:rPr lang="en-US" sz="2100" dirty="0" smtClean="0">
                <a:latin typeface="Arial Rounded MT Bold" pitchFamily="34" charset="0"/>
              </a:rPr>
              <a:t> </a:t>
            </a:r>
            <a:r>
              <a:rPr lang="en-US" sz="2100" dirty="0" err="1" smtClean="0">
                <a:latin typeface="Arial Rounded MT Bold" pitchFamily="34" charset="0"/>
              </a:rPr>
              <a:t>warfarin</a:t>
            </a:r>
            <a:r>
              <a:rPr lang="en-US" sz="2100" dirty="0" smtClean="0">
                <a:latin typeface="Arial Rounded MT Bold" pitchFamily="34" charset="0"/>
              </a:rPr>
              <a:t>, but this is far outweighed by its benefits.</a:t>
            </a:r>
          </a:p>
          <a:p>
            <a:endParaRPr lang="en-US" sz="2100" dirty="0" smtClean="0">
              <a:latin typeface="Arial Rounded MT Bold" pitchFamily="34" charset="0"/>
            </a:endParaRPr>
          </a:p>
          <a:p>
            <a:r>
              <a:rPr lang="en-US" sz="2100" dirty="0" smtClean="0">
                <a:latin typeface="Arial Rounded MT Bold" pitchFamily="34" charset="0"/>
              </a:rPr>
              <a:t>The trend is there. Let's keep an eye open and see!!!</a:t>
            </a:r>
            <a:endParaRPr lang="en-US" sz="2100" dirty="0">
              <a:latin typeface="Arial Rounded MT Bold" pitchFamily="34" charset="0"/>
            </a:endParaRPr>
          </a:p>
        </p:txBody>
      </p:sp>
      <p:pic>
        <p:nvPicPr>
          <p:cNvPr id="4" name="Picture 2" descr="UMC pantone on white bg copy"/>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06640" cy="762000"/>
          </a:xfrm>
        </p:spPr>
        <p:txBody>
          <a:bodyPr/>
          <a:lstStyle/>
          <a:p>
            <a:pPr algn="ctr"/>
            <a:r>
              <a:rPr lang="en-US" dirty="0" smtClean="0">
                <a:latin typeface="Arial Rounded MT Bold" pitchFamily="34" charset="0"/>
              </a:rPr>
              <a:t>CONCLUSIONS</a:t>
            </a:r>
            <a:endParaRPr lang="en-US" dirty="0">
              <a:latin typeface="Arial Rounded MT Bold" pitchFamily="34" charset="0"/>
            </a:endParaRPr>
          </a:p>
        </p:txBody>
      </p:sp>
      <p:sp>
        <p:nvSpPr>
          <p:cNvPr id="3" name="Content Placeholder 2"/>
          <p:cNvSpPr>
            <a:spLocks noGrp="1"/>
          </p:cNvSpPr>
          <p:nvPr>
            <p:ph idx="1"/>
          </p:nvPr>
        </p:nvSpPr>
        <p:spPr>
          <a:xfrm>
            <a:off x="381000" y="1066800"/>
            <a:ext cx="7406640" cy="3620770"/>
          </a:xfrm>
        </p:spPr>
        <p:txBody>
          <a:bodyPr>
            <a:noAutofit/>
          </a:bodyPr>
          <a:lstStyle/>
          <a:p>
            <a:pPr marL="551248" indent="-457200">
              <a:buFont typeface="+mj-lt"/>
              <a:buAutoNum type="arabicPeriod"/>
            </a:pPr>
            <a:r>
              <a:rPr lang="en-US" sz="1400" dirty="0" smtClean="0">
                <a:latin typeface="Arial" pitchFamily="34" charset="0"/>
                <a:cs typeface="Arial" pitchFamily="34" charset="0"/>
              </a:rPr>
              <a:t>Compared with </a:t>
            </a:r>
            <a:r>
              <a:rPr lang="en-US" sz="1400" dirty="0" err="1" smtClean="0">
                <a:latin typeface="Arial" pitchFamily="34" charset="0"/>
                <a:cs typeface="Arial" pitchFamily="34" charset="0"/>
              </a:rPr>
              <a:t>warfarin</a:t>
            </a:r>
            <a:r>
              <a:rPr lang="en-US" sz="1400" dirty="0" smtClean="0">
                <a:latin typeface="Arial" pitchFamily="34" charset="0"/>
                <a:cs typeface="Arial" pitchFamily="34" charset="0"/>
              </a:rPr>
              <a:t>, these new alternatives have </a:t>
            </a:r>
            <a:r>
              <a:rPr lang="en-US" sz="1400" b="1" dirty="0" smtClean="0">
                <a:solidFill>
                  <a:srgbClr val="FF0000"/>
                </a:solidFill>
                <a:latin typeface="Arial" pitchFamily="34" charset="0"/>
                <a:cs typeface="Arial" pitchFamily="34" charset="0"/>
              </a:rPr>
              <a:t>important advantages</a:t>
            </a:r>
            <a:r>
              <a:rPr lang="en-US" sz="1400" dirty="0" smtClean="0">
                <a:latin typeface="Arial" pitchFamily="34" charset="0"/>
                <a:cs typeface="Arial" pitchFamily="34" charset="0"/>
              </a:rPr>
              <a:t>, with their lower risk of intracranial bleeding, no clear interactions with food, fewer interactions with medications, and no need for frequent laboratory monitoring and dose adjustments. </a:t>
            </a:r>
          </a:p>
          <a:p>
            <a:pPr marL="551248" indent="-457200">
              <a:buFont typeface="+mj-lt"/>
              <a:buAutoNum type="arabicPeriod"/>
            </a:pPr>
            <a:endParaRPr lang="en-US" sz="1400" dirty="0" smtClean="0">
              <a:latin typeface="Arial" pitchFamily="34" charset="0"/>
              <a:cs typeface="Arial" pitchFamily="34" charset="0"/>
            </a:endParaRPr>
          </a:p>
          <a:p>
            <a:pPr marL="551248" indent="-457200">
              <a:buFont typeface="+mj-lt"/>
              <a:buAutoNum type="arabicPeriod"/>
            </a:pPr>
            <a:r>
              <a:rPr lang="en-US" sz="1400" dirty="0" smtClean="0">
                <a:latin typeface="Arial" pitchFamily="34" charset="0"/>
                <a:cs typeface="Arial" pitchFamily="34" charset="0"/>
              </a:rPr>
              <a:t>Patients already on long-term vitamin K antagonist (VKA) treatment, with </a:t>
            </a:r>
            <a:r>
              <a:rPr lang="en-US" sz="1400" b="1" dirty="0" smtClean="0">
                <a:solidFill>
                  <a:srgbClr val="FF0000"/>
                </a:solidFill>
                <a:latin typeface="Arial" pitchFamily="34" charset="0"/>
                <a:cs typeface="Arial" pitchFamily="34" charset="0"/>
              </a:rPr>
              <a:t>well-controlled international normalized ratio </a:t>
            </a:r>
            <a:r>
              <a:rPr lang="en-US" sz="1400" dirty="0" smtClean="0">
                <a:latin typeface="Arial" pitchFamily="34" charset="0"/>
                <a:cs typeface="Arial" pitchFamily="34" charset="0"/>
              </a:rPr>
              <a:t>and handling VKA treatment and laboratory monitoring without problems, derive uncertain overall advantages from switching to the new oral anticoagulants, and the arguments for changing treatment in such patients appear </a:t>
            </a:r>
            <a:r>
              <a:rPr lang="en-US" sz="1400" b="1" dirty="0" smtClean="0">
                <a:solidFill>
                  <a:srgbClr val="FF0000"/>
                </a:solidFill>
                <a:latin typeface="Arial" pitchFamily="34" charset="0"/>
                <a:cs typeface="Arial" pitchFamily="34" charset="0"/>
              </a:rPr>
              <a:t>weak. </a:t>
            </a:r>
            <a:r>
              <a:rPr lang="en-US" sz="1400" dirty="0" smtClean="0">
                <a:latin typeface="Arial" pitchFamily="34" charset="0"/>
                <a:cs typeface="Arial" pitchFamily="34" charset="0"/>
              </a:rPr>
              <a:t> </a:t>
            </a:r>
          </a:p>
          <a:p>
            <a:pPr marL="551248" indent="-457200">
              <a:buFont typeface="+mj-lt"/>
              <a:buAutoNum type="arabicPeriod"/>
            </a:pPr>
            <a:endParaRPr lang="en-US" sz="1400" dirty="0" smtClean="0">
              <a:latin typeface="Arial" pitchFamily="34" charset="0"/>
              <a:cs typeface="Arial" pitchFamily="34" charset="0"/>
            </a:endParaRPr>
          </a:p>
          <a:p>
            <a:pPr marL="551248" indent="-457200">
              <a:buFont typeface="+mj-lt"/>
              <a:buAutoNum type="arabicPeriod"/>
            </a:pPr>
            <a:r>
              <a:rPr lang="en-US" sz="1400" dirty="0" smtClean="0">
                <a:latin typeface="Arial" pitchFamily="34" charset="0"/>
                <a:cs typeface="Arial" pitchFamily="34" charset="0"/>
              </a:rPr>
              <a:t>There is also a need for more information on </a:t>
            </a:r>
            <a:r>
              <a:rPr lang="en-US" sz="1400" b="1" dirty="0" smtClean="0">
                <a:solidFill>
                  <a:srgbClr val="FF0000"/>
                </a:solidFill>
                <a:latin typeface="Arial" pitchFamily="34" charset="0"/>
                <a:cs typeface="Arial" pitchFamily="34" charset="0"/>
              </a:rPr>
              <a:t>how to manage patients with bleeding </a:t>
            </a:r>
            <a:r>
              <a:rPr lang="en-US" sz="1400" dirty="0" smtClean="0">
                <a:latin typeface="Arial" pitchFamily="34" charset="0"/>
                <a:cs typeface="Arial" pitchFamily="34" charset="0"/>
              </a:rPr>
              <a:t>because there are no specific antidotes for any of the new agents. </a:t>
            </a:r>
          </a:p>
          <a:p>
            <a:pPr marL="551248" indent="-457200">
              <a:buFont typeface="+mj-lt"/>
              <a:buAutoNum type="arabicPeriod"/>
            </a:pPr>
            <a:endParaRPr lang="en-US" sz="1400" dirty="0" smtClean="0">
              <a:latin typeface="Arial" pitchFamily="34" charset="0"/>
              <a:cs typeface="Arial" pitchFamily="34" charset="0"/>
            </a:endParaRPr>
          </a:p>
          <a:p>
            <a:pPr marL="551248" indent="-457200">
              <a:buFont typeface="+mj-lt"/>
              <a:buAutoNum type="arabicPeriod"/>
            </a:pPr>
            <a:r>
              <a:rPr lang="en-US" sz="1400" dirty="0" smtClean="0">
                <a:latin typeface="Arial" pitchFamily="34" charset="0"/>
                <a:cs typeface="Arial" pitchFamily="34" charset="0"/>
              </a:rPr>
              <a:t>The </a:t>
            </a:r>
            <a:r>
              <a:rPr lang="en-US" sz="1400" b="1" dirty="0" smtClean="0">
                <a:solidFill>
                  <a:srgbClr val="FF0000"/>
                </a:solidFill>
                <a:latin typeface="Arial" pitchFamily="34" charset="0"/>
                <a:cs typeface="Arial" pitchFamily="34" charset="0"/>
              </a:rPr>
              <a:t>cost</a:t>
            </a:r>
            <a:r>
              <a:rPr lang="en-US" sz="1400" dirty="0" smtClean="0">
                <a:latin typeface="Arial" pitchFamily="34" charset="0"/>
                <a:cs typeface="Arial" pitchFamily="34" charset="0"/>
              </a:rPr>
              <a:t> of the drug at the patient level might be an obstacle to their use, although the cost-effectiveness at a societal level might be tolerable in comparison with other recently accepted novel treatments </a:t>
            </a:r>
            <a:br>
              <a:rPr lang="en-US" sz="1400"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pic>
        <p:nvPicPr>
          <p:cNvPr id="4" name="Picture 2" descr="UMC pantone on white bg copy"/>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Rounded MT Bold" pitchFamily="34" charset="0"/>
              </a:rPr>
              <a:t>CONCLUSIONS</a:t>
            </a:r>
            <a:endParaRPr lang="en-US" dirty="0"/>
          </a:p>
        </p:txBody>
      </p:sp>
      <p:sp>
        <p:nvSpPr>
          <p:cNvPr id="3" name="Content Placeholder 2"/>
          <p:cNvSpPr>
            <a:spLocks noGrp="1"/>
          </p:cNvSpPr>
          <p:nvPr>
            <p:ph idx="1"/>
          </p:nvPr>
        </p:nvSpPr>
        <p:spPr>
          <a:xfrm>
            <a:off x="381000" y="1524000"/>
            <a:ext cx="7406640" cy="3200400"/>
          </a:xfrm>
        </p:spPr>
        <p:txBody>
          <a:bodyPr>
            <a:normAutofit/>
          </a:bodyPr>
          <a:lstStyle/>
          <a:p>
            <a:pPr marL="391866" indent="-391866">
              <a:lnSpc>
                <a:spcPct val="90000"/>
              </a:lnSpc>
              <a:buFont typeface="+mj-lt"/>
              <a:buAutoNum type="arabicPeriod"/>
            </a:pPr>
            <a:endParaRPr lang="en-US" sz="1700" dirty="0" smtClean="0"/>
          </a:p>
          <a:p>
            <a:pPr marL="391866" indent="-391866">
              <a:lnSpc>
                <a:spcPct val="90000"/>
              </a:lnSpc>
              <a:buFont typeface="+mj-lt"/>
              <a:buAutoNum type="arabicPeriod" startAt="5"/>
            </a:pPr>
            <a:r>
              <a:rPr lang="en-US" sz="1700" dirty="0" err="1" smtClean="0">
                <a:latin typeface="Arial" pitchFamily="34" charset="0"/>
                <a:cs typeface="Arial" pitchFamily="34" charset="0"/>
              </a:rPr>
              <a:t>Dabigatran</a:t>
            </a:r>
            <a:r>
              <a:rPr lang="en-US" sz="1700" dirty="0" smtClean="0">
                <a:latin typeface="Arial" pitchFamily="34" charset="0"/>
                <a:cs typeface="Arial" pitchFamily="34" charset="0"/>
              </a:rPr>
              <a:t> should be avoided in </a:t>
            </a:r>
            <a:r>
              <a:rPr lang="en-US" sz="1700" b="1" dirty="0" smtClean="0">
                <a:solidFill>
                  <a:srgbClr val="FF0000"/>
                </a:solidFill>
                <a:latin typeface="Arial" pitchFamily="34" charset="0"/>
                <a:cs typeface="Arial" pitchFamily="34" charset="0"/>
              </a:rPr>
              <a:t>severe renal failure</a:t>
            </a:r>
            <a:r>
              <a:rPr lang="en-US" sz="1700" dirty="0" smtClean="0">
                <a:latin typeface="Arial" pitchFamily="34" charset="0"/>
                <a:cs typeface="Arial" pitchFamily="34" charset="0"/>
              </a:rPr>
              <a:t>. </a:t>
            </a:r>
          </a:p>
          <a:p>
            <a:pPr marL="391866" indent="-391866">
              <a:lnSpc>
                <a:spcPct val="90000"/>
              </a:lnSpc>
              <a:buFont typeface="+mj-lt"/>
              <a:buAutoNum type="arabicPeriod" startAt="5"/>
            </a:pPr>
            <a:endParaRPr lang="en-US" sz="1700" dirty="0" smtClean="0">
              <a:latin typeface="Arial" pitchFamily="34" charset="0"/>
              <a:cs typeface="Arial" pitchFamily="34" charset="0"/>
            </a:endParaRPr>
          </a:p>
          <a:p>
            <a:pPr marL="391866" indent="-391866">
              <a:lnSpc>
                <a:spcPct val="90000"/>
              </a:lnSpc>
              <a:buFont typeface="+mj-lt"/>
              <a:buAutoNum type="arabicPeriod" startAt="5"/>
            </a:pPr>
            <a:r>
              <a:rPr lang="en-US" sz="1700" dirty="0" err="1" smtClean="0">
                <a:latin typeface="Arial" pitchFamily="34" charset="0"/>
                <a:cs typeface="Arial" pitchFamily="34" charset="0"/>
              </a:rPr>
              <a:t>Dabigatran</a:t>
            </a:r>
            <a:r>
              <a:rPr lang="en-US" sz="1700" dirty="0" smtClean="0">
                <a:latin typeface="Arial" pitchFamily="34" charset="0"/>
                <a:cs typeface="Arial" pitchFamily="34" charset="0"/>
              </a:rPr>
              <a:t> should not be used with P-glycoprotein (</a:t>
            </a:r>
            <a:r>
              <a:rPr lang="en-US" sz="1700" dirty="0" err="1" smtClean="0">
                <a:latin typeface="Arial" pitchFamily="34" charset="0"/>
                <a:cs typeface="Arial" pitchFamily="34" charset="0"/>
              </a:rPr>
              <a:t>Pgp</a:t>
            </a:r>
            <a:r>
              <a:rPr lang="en-US" sz="1700" dirty="0" smtClean="0">
                <a:latin typeface="Arial" pitchFamily="34" charset="0"/>
                <a:cs typeface="Arial" pitchFamily="34" charset="0"/>
              </a:rPr>
              <a:t>) inhibitors such as </a:t>
            </a:r>
            <a:r>
              <a:rPr lang="en-US" sz="1700" b="1" dirty="0" err="1" smtClean="0">
                <a:solidFill>
                  <a:srgbClr val="FF0000"/>
                </a:solidFill>
                <a:latin typeface="Arial" pitchFamily="34" charset="0"/>
                <a:cs typeface="Arial" pitchFamily="34" charset="0"/>
              </a:rPr>
              <a:t>verapamil</a:t>
            </a:r>
            <a:r>
              <a:rPr lang="en-US" sz="1700" b="1" dirty="0" smtClean="0">
                <a:solidFill>
                  <a:srgbClr val="FF0000"/>
                </a:solidFill>
                <a:latin typeface="Arial" pitchFamily="34" charset="0"/>
                <a:cs typeface="Arial" pitchFamily="34" charset="0"/>
              </a:rPr>
              <a:t>, </a:t>
            </a:r>
            <a:r>
              <a:rPr lang="en-US" sz="1700" b="1" dirty="0" err="1" smtClean="0">
                <a:solidFill>
                  <a:srgbClr val="FF0000"/>
                </a:solidFill>
                <a:latin typeface="Arial" pitchFamily="34" charset="0"/>
                <a:cs typeface="Arial" pitchFamily="34" charset="0"/>
              </a:rPr>
              <a:t>quinidine,amiodarone</a:t>
            </a:r>
            <a:r>
              <a:rPr lang="en-US" sz="1700" b="1" dirty="0" smtClean="0">
                <a:solidFill>
                  <a:srgbClr val="FF0000"/>
                </a:solidFill>
                <a:latin typeface="Arial" pitchFamily="34" charset="0"/>
                <a:cs typeface="Arial" pitchFamily="34" charset="0"/>
              </a:rPr>
              <a:t>, or </a:t>
            </a:r>
            <a:r>
              <a:rPr lang="en-US" sz="1700" b="1" dirty="0" err="1" smtClean="0">
                <a:solidFill>
                  <a:srgbClr val="FF0000"/>
                </a:solidFill>
                <a:latin typeface="Arial" pitchFamily="34" charset="0"/>
                <a:cs typeface="Arial" pitchFamily="34" charset="0"/>
              </a:rPr>
              <a:t>dronedarone</a:t>
            </a:r>
            <a:r>
              <a:rPr lang="en-US" sz="1700" b="1" dirty="0" smtClean="0">
                <a:solidFill>
                  <a:srgbClr val="FF0000"/>
                </a:solidFill>
                <a:latin typeface="Arial" pitchFamily="34" charset="0"/>
                <a:cs typeface="Arial" pitchFamily="34" charset="0"/>
              </a:rPr>
              <a:t>.</a:t>
            </a:r>
          </a:p>
          <a:p>
            <a:pPr marL="391866" indent="-391866">
              <a:lnSpc>
                <a:spcPct val="90000"/>
              </a:lnSpc>
              <a:buFont typeface="+mj-lt"/>
              <a:buAutoNum type="arabicPeriod" startAt="5"/>
            </a:pPr>
            <a:endParaRPr lang="en-US" sz="1700" dirty="0" smtClean="0">
              <a:latin typeface="Arial" pitchFamily="34" charset="0"/>
              <a:cs typeface="Arial" pitchFamily="34" charset="0"/>
            </a:endParaRPr>
          </a:p>
          <a:p>
            <a:pPr marL="391866" indent="-391866">
              <a:lnSpc>
                <a:spcPct val="90000"/>
              </a:lnSpc>
              <a:buFont typeface="+mj-lt"/>
              <a:buAutoNum type="arabicPeriod" startAt="5"/>
            </a:pPr>
            <a:r>
              <a:rPr lang="en-US" sz="1700" dirty="0" smtClean="0">
                <a:latin typeface="Arial" pitchFamily="34" charset="0"/>
                <a:cs typeface="Arial" pitchFamily="34" charset="0"/>
              </a:rPr>
              <a:t>There is concern over the higher dose of </a:t>
            </a:r>
            <a:r>
              <a:rPr lang="en-US" sz="1700" dirty="0" err="1" smtClean="0">
                <a:latin typeface="Arial" pitchFamily="34" charset="0"/>
                <a:cs typeface="Arial" pitchFamily="34" charset="0"/>
              </a:rPr>
              <a:t>dabigatran</a:t>
            </a:r>
            <a:r>
              <a:rPr lang="en-US" sz="1700" dirty="0" smtClean="0">
                <a:latin typeface="Arial" pitchFamily="34" charset="0"/>
                <a:cs typeface="Arial" pitchFamily="34" charset="0"/>
              </a:rPr>
              <a:t> in the </a:t>
            </a:r>
            <a:r>
              <a:rPr lang="en-US" sz="1700" b="1" dirty="0" smtClean="0">
                <a:solidFill>
                  <a:srgbClr val="FF0000"/>
                </a:solidFill>
                <a:latin typeface="Arial" pitchFamily="34" charset="0"/>
                <a:cs typeface="Arial" pitchFamily="34" charset="0"/>
              </a:rPr>
              <a:t>elderly</a:t>
            </a:r>
            <a:r>
              <a:rPr lang="en-US" sz="1700" dirty="0" smtClean="0">
                <a:latin typeface="Arial" pitchFamily="34" charset="0"/>
                <a:cs typeface="Arial" pitchFamily="34" charset="0"/>
              </a:rPr>
              <a:t>.</a:t>
            </a:r>
          </a:p>
          <a:p>
            <a:pPr marL="391866" indent="-391866">
              <a:lnSpc>
                <a:spcPct val="90000"/>
              </a:lnSpc>
              <a:buFont typeface="+mj-lt"/>
              <a:buAutoNum type="arabicPeriod" startAt="5"/>
            </a:pPr>
            <a:endParaRPr lang="en-US" sz="1700" dirty="0" smtClean="0">
              <a:latin typeface="Arial" pitchFamily="34" charset="0"/>
              <a:cs typeface="Arial" pitchFamily="34" charset="0"/>
            </a:endParaRPr>
          </a:p>
          <a:p>
            <a:pPr marL="391866" indent="-391866">
              <a:lnSpc>
                <a:spcPct val="90000"/>
              </a:lnSpc>
              <a:buNone/>
            </a:pPr>
            <a:endParaRPr lang="en-US" sz="1700" dirty="0" smtClean="0"/>
          </a:p>
          <a:p>
            <a:pPr marL="391866" indent="-391866">
              <a:lnSpc>
                <a:spcPct val="90000"/>
              </a:lnSpc>
              <a:buNone/>
            </a:pPr>
            <a:r>
              <a:rPr lang="en-US" sz="1700" dirty="0" smtClean="0"/>
              <a:t/>
            </a:r>
            <a:br>
              <a:rPr lang="en-US" sz="1700" dirty="0" smtClean="0"/>
            </a:br>
            <a:endParaRPr lang="en-US" sz="1700" dirty="0" smtClean="0"/>
          </a:p>
        </p:txBody>
      </p:sp>
      <p:pic>
        <p:nvPicPr>
          <p:cNvPr id="4" name="Picture 2" descr="UMC pantone on white bg copy"/>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1066" t="53876" r="35268" b="15819"/>
          <a:stretch>
            <a:fillRect/>
          </a:stretch>
        </p:blipFill>
        <p:spPr bwMode="auto">
          <a:xfrm>
            <a:off x="217170" y="1600200"/>
            <a:ext cx="7772400" cy="2743200"/>
          </a:xfrm>
          <a:prstGeom prst="rect">
            <a:avLst/>
          </a:prstGeom>
          <a:noFill/>
          <a:ln w="9525">
            <a:noFill/>
            <a:miter lim="800000"/>
            <a:headEnd/>
            <a:tailEnd/>
          </a:ln>
        </p:spPr>
      </p:pic>
      <p:pic>
        <p:nvPicPr>
          <p:cNvPr id="3" name="Picture 2" descr="UMC pantone on white bg copy"/>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title"/>
          </p:nvPr>
        </p:nvSpPr>
        <p:spPr>
          <a:xfrm>
            <a:off x="330480" y="130813"/>
            <a:ext cx="7685280" cy="750570"/>
          </a:xfrm>
        </p:spPr>
        <p:txBody>
          <a:bodyPr>
            <a:noAutofit/>
          </a:bodyPr>
          <a:lstStyle/>
          <a:p>
            <a:pPr algn="ctr"/>
            <a:r>
              <a:rPr lang="en-US" sz="2400" b="1" dirty="0" smtClean="0">
                <a:solidFill>
                  <a:schemeClr val="bg1"/>
                </a:solidFill>
              </a:rPr>
              <a:t/>
            </a:r>
            <a:br>
              <a:rPr lang="en-US" sz="2400" b="1" dirty="0" smtClean="0">
                <a:solidFill>
                  <a:schemeClr val="bg1"/>
                </a:solidFill>
              </a:rPr>
            </a:br>
            <a:r>
              <a:rPr lang="en-US" sz="2400" b="1" dirty="0" smtClean="0">
                <a:solidFill>
                  <a:schemeClr val="tx1"/>
                </a:solidFill>
                <a:effectLst/>
                <a:latin typeface="Arial Rounded MT Bold" pitchFamily="34" charset="0"/>
              </a:rPr>
              <a:t>Opinions from Polls</a:t>
            </a:r>
            <a:br>
              <a:rPr lang="en-US" sz="2400" b="1" dirty="0" smtClean="0">
                <a:solidFill>
                  <a:schemeClr val="tx1"/>
                </a:solidFill>
                <a:effectLst/>
                <a:latin typeface="Arial Rounded MT Bold" pitchFamily="34" charset="0"/>
              </a:rPr>
            </a:br>
            <a:endParaRPr lang="en-US" sz="2400" dirty="0">
              <a:solidFill>
                <a:schemeClr val="tx1"/>
              </a:solidFill>
              <a:effectLst/>
              <a:latin typeface="Arial Rounded MT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11066" t="62294" r="42634" b="9085"/>
          <a:stretch>
            <a:fillRect/>
          </a:stretch>
        </p:blipFill>
        <p:spPr bwMode="auto">
          <a:xfrm>
            <a:off x="205741" y="1600200"/>
            <a:ext cx="7939143" cy="2971800"/>
          </a:xfrm>
          <a:prstGeom prst="rect">
            <a:avLst/>
          </a:prstGeom>
          <a:noFill/>
          <a:ln w="9525">
            <a:noFill/>
            <a:miter lim="800000"/>
            <a:headEnd/>
            <a:tailEnd/>
          </a:ln>
        </p:spPr>
      </p:pic>
      <p:pic>
        <p:nvPicPr>
          <p:cNvPr id="3" name="Picture 2" descr="UMC pantone on white bg copy"/>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6240780" y="4754880"/>
            <a:ext cx="1747362" cy="48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title"/>
          </p:nvPr>
        </p:nvSpPr>
        <p:spPr>
          <a:xfrm>
            <a:off x="330480" y="130813"/>
            <a:ext cx="7685280" cy="750570"/>
          </a:xfrm>
        </p:spPr>
        <p:txBody>
          <a:bodyPr>
            <a:noAutofit/>
          </a:bodyPr>
          <a:lstStyle/>
          <a:p>
            <a:pPr algn="ctr"/>
            <a:r>
              <a:rPr lang="en-US" sz="2400" b="1" dirty="0" smtClean="0">
                <a:solidFill>
                  <a:schemeClr val="bg1"/>
                </a:solidFill>
              </a:rPr>
              <a:t/>
            </a:r>
            <a:br>
              <a:rPr lang="en-US" sz="2400" b="1" dirty="0" smtClean="0">
                <a:solidFill>
                  <a:schemeClr val="bg1"/>
                </a:solidFill>
              </a:rPr>
            </a:br>
            <a:r>
              <a:rPr lang="en-US" sz="2400" b="1" dirty="0" smtClean="0">
                <a:solidFill>
                  <a:schemeClr val="tx1"/>
                </a:solidFill>
                <a:effectLst/>
                <a:latin typeface="Arial Rounded MT Bold" pitchFamily="34" charset="0"/>
              </a:rPr>
              <a:t>Opinions from Polls</a:t>
            </a:r>
            <a:br>
              <a:rPr lang="en-US" sz="2400" b="1" dirty="0" smtClean="0">
                <a:solidFill>
                  <a:schemeClr val="tx1"/>
                </a:solidFill>
                <a:effectLst/>
                <a:latin typeface="Arial Rounded MT Bold" pitchFamily="34" charset="0"/>
              </a:rPr>
            </a:br>
            <a:endParaRPr lang="en-US" sz="2400" dirty="0">
              <a:solidFill>
                <a:schemeClr val="tx1"/>
              </a:solidFill>
              <a:effectLst/>
              <a:latin typeface="Arial Rounded MT Bol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gray">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ctrTitle"/>
          </p:nvPr>
        </p:nvSpPr>
        <p:spPr bwMode="gray">
          <a:xfrm>
            <a:off x="291465" y="551180"/>
            <a:ext cx="3499009" cy="3033138"/>
          </a:xfrm>
          <a:noFill/>
        </p:spPr>
        <p:txBody>
          <a:bodyPr>
            <a:spAutoFit/>
          </a:bodyPr>
          <a:lstStyle/>
          <a:p>
            <a:r>
              <a:rPr lang="en-GB" sz="3000" dirty="0"/>
              <a:t>THE RE-LY</a:t>
            </a:r>
            <a:r>
              <a:rPr lang="en-GB" sz="3000" baseline="30000" dirty="0"/>
              <a:t>®</a:t>
            </a:r>
            <a:r>
              <a:rPr lang="en-GB" sz="3000" dirty="0"/>
              <a:t> STUDY:</a:t>
            </a:r>
            <a:br>
              <a:rPr lang="en-GB" sz="3000" dirty="0"/>
            </a:br>
            <a:r>
              <a:rPr lang="en-GB" sz="900" dirty="0"/>
              <a:t/>
            </a:r>
            <a:br>
              <a:rPr lang="en-GB" sz="900" dirty="0"/>
            </a:br>
            <a:r>
              <a:rPr lang="en-GB" sz="3000" dirty="0"/>
              <a:t>RANDOMIZED EVALUATION OF </a:t>
            </a:r>
            <a:br>
              <a:rPr lang="en-GB" sz="3000" dirty="0"/>
            </a:br>
            <a:r>
              <a:rPr lang="en-GB" sz="3000" dirty="0"/>
              <a:t>LONG-TERM ANTICOAGULANT THERAPY</a:t>
            </a:r>
            <a:endParaRPr lang="en-US" sz="3000" dirty="0"/>
          </a:p>
        </p:txBody>
      </p:sp>
      <p:sp>
        <p:nvSpPr>
          <p:cNvPr id="381955" name="Rectangle 3"/>
          <p:cNvSpPr>
            <a:spLocks noGrp="1" noChangeArrowheads="1"/>
          </p:cNvSpPr>
          <p:nvPr>
            <p:ph type="subTitle" idx="1"/>
          </p:nvPr>
        </p:nvSpPr>
        <p:spPr bwMode="gray">
          <a:xfrm>
            <a:off x="4439127" y="3261360"/>
            <a:ext cx="3499008" cy="1551194"/>
          </a:xfrm>
          <a:noFill/>
        </p:spPr>
        <p:txBody>
          <a:bodyPr>
            <a:spAutoFit/>
          </a:bodyPr>
          <a:lstStyle/>
          <a:p>
            <a:r>
              <a:rPr lang="en-GB" sz="1600" b="0" dirty="0" err="1"/>
              <a:t>Dabigatran</a:t>
            </a:r>
            <a:r>
              <a:rPr lang="en-GB" sz="1600" b="0" dirty="0"/>
              <a:t> compared with </a:t>
            </a:r>
            <a:r>
              <a:rPr lang="en-GB" sz="1600" b="0" dirty="0" err="1"/>
              <a:t>warfarin</a:t>
            </a:r>
            <a:r>
              <a:rPr lang="en-GB" sz="1600" b="0" dirty="0"/>
              <a:t> in 18,113 patients with </a:t>
            </a:r>
            <a:r>
              <a:rPr lang="en-GB" sz="1600" b="0" dirty="0" err="1"/>
              <a:t>atrial</a:t>
            </a:r>
            <a:r>
              <a:rPr lang="en-GB" sz="1600" b="0" dirty="0"/>
              <a:t> fibrillation at risk of stroke</a:t>
            </a:r>
            <a:endParaRPr lang="en-US" sz="1600" b="0" dirty="0"/>
          </a:p>
          <a:p>
            <a:endParaRPr lang="en-GB" sz="1600" b="0" dirty="0"/>
          </a:p>
          <a:p>
            <a:r>
              <a:rPr lang="en-GB" sz="1100" b="0" dirty="0" err="1"/>
              <a:t>Dabigatran</a:t>
            </a:r>
            <a:r>
              <a:rPr lang="en-GB" sz="1100" b="0" dirty="0"/>
              <a:t> </a:t>
            </a:r>
            <a:r>
              <a:rPr lang="en-GB" sz="1100" b="0" dirty="0" err="1"/>
              <a:t>etexilate</a:t>
            </a:r>
            <a:r>
              <a:rPr lang="en-GB" sz="1100" b="0" dirty="0"/>
              <a:t> is not approved for clinical use in stroke prevention in </a:t>
            </a:r>
            <a:r>
              <a:rPr lang="en-GB" sz="1100" b="0" dirty="0" err="1"/>
              <a:t>atrial</a:t>
            </a:r>
            <a:r>
              <a:rPr lang="en-GB" sz="1100" b="0" dirty="0"/>
              <a:t> fibrillation outside the US and Canada</a:t>
            </a:r>
          </a:p>
        </p:txBody>
      </p:sp>
      <p:sp>
        <p:nvSpPr>
          <p:cNvPr id="43012" name="Text Box 6"/>
          <p:cNvSpPr txBox="1">
            <a:spLocks noChangeArrowheads="1"/>
          </p:cNvSpPr>
          <p:nvPr/>
        </p:nvSpPr>
        <p:spPr bwMode="gray">
          <a:xfrm>
            <a:off x="230030" y="5100322"/>
            <a:ext cx="158325" cy="315093"/>
          </a:xfrm>
          <a:prstGeom prst="rect">
            <a:avLst/>
          </a:prstGeom>
          <a:noFill/>
          <a:ln w="9525">
            <a:noFill/>
            <a:miter lim="800000"/>
            <a:headEnd/>
            <a:tailEnd/>
          </a:ln>
        </p:spPr>
        <p:txBody>
          <a:bodyPr wrap="none" lIns="78365" tIns="39183" rIns="78365" bIns="39183">
            <a:spAutoFit/>
          </a:bodyPr>
          <a:lstStyle/>
          <a:p>
            <a:pPr eaLnBrk="0" fontAlgn="base" hangingPunct="0">
              <a:spcBef>
                <a:spcPct val="0"/>
              </a:spcBef>
              <a:spcAft>
                <a:spcPct val="0"/>
              </a:spcAft>
            </a:pPr>
            <a:endParaRPr lang="en-GB" sz="2300" baseline="-25000" dirty="0" smtClean="0">
              <a:solidFill>
                <a:srgbClr val="FFFFFF"/>
              </a:solidFill>
              <a:ea typeface="Arial Unicode MS" pitchFamily="34" charset="-128"/>
              <a:cs typeface="Arial Unicode MS" pitchFamily="34" charset="-128"/>
            </a:endParaRPr>
          </a:p>
        </p:txBody>
      </p:sp>
      <p:sp>
        <p:nvSpPr>
          <p:cNvPr id="381957" name="Text Box 10"/>
          <p:cNvSpPr txBox="1">
            <a:spLocks noChangeArrowheads="1"/>
          </p:cNvSpPr>
          <p:nvPr/>
        </p:nvSpPr>
        <p:spPr bwMode="gray">
          <a:xfrm>
            <a:off x="4439127" y="4973251"/>
            <a:ext cx="2782813" cy="138499"/>
          </a:xfrm>
          <a:prstGeom prst="rect">
            <a:avLst/>
          </a:prstGeom>
          <a:noFill/>
          <a:ln w="9525" algn="ctr">
            <a:noFill/>
            <a:miter lim="800000"/>
            <a:headEnd/>
            <a:tailEnd/>
          </a:ln>
        </p:spPr>
        <p:txBody>
          <a:bodyPr wrap="none" lIns="0" tIns="0" rIns="0" bIns="0" anchor="b">
            <a:spAutoFit/>
          </a:bodyPr>
          <a:lstStyle/>
          <a:p>
            <a:pPr fontAlgn="base">
              <a:spcBef>
                <a:spcPct val="0"/>
              </a:spcBef>
              <a:spcAft>
                <a:spcPct val="0"/>
              </a:spcAft>
            </a:pPr>
            <a:r>
              <a:rPr lang="de-DE" sz="900" dirty="0" smtClean="0">
                <a:solidFill>
                  <a:srgbClr val="00428A"/>
                </a:solidFill>
                <a:ea typeface="Arial Unicode MS" pitchFamily="34" charset="-128"/>
                <a:cs typeface="Arial Unicode MS" pitchFamily="34" charset="-128"/>
              </a:rPr>
              <a:t>Connolly SJ, et al. </a:t>
            </a:r>
            <a:r>
              <a:rPr lang="de-DE" sz="900" i="1" dirty="0" smtClean="0">
                <a:solidFill>
                  <a:srgbClr val="00428A"/>
                </a:solidFill>
                <a:ea typeface="Arial Unicode MS" pitchFamily="34" charset="-128"/>
                <a:cs typeface="Arial Unicode MS" pitchFamily="34" charset="-128"/>
              </a:rPr>
              <a:t>N Engl J Med</a:t>
            </a:r>
            <a:r>
              <a:rPr lang="de-DE" sz="900" dirty="0" smtClean="0">
                <a:solidFill>
                  <a:srgbClr val="00428A"/>
                </a:solidFill>
                <a:ea typeface="Arial Unicode MS" pitchFamily="34" charset="-128"/>
                <a:cs typeface="Arial Unicode MS" pitchFamily="34" charset="-128"/>
              </a:rPr>
              <a:t> 2009;361:1139-1151.</a:t>
            </a:r>
          </a:p>
        </p:txBody>
      </p:sp>
      <p:pic>
        <p:nvPicPr>
          <p:cNvPr id="108568" name="Picture 24" descr="RE-LY - px - logo - RE-LY"/>
          <p:cNvPicPr>
            <a:picLocks noChangeAspect="1" noChangeArrowheads="1"/>
          </p:cNvPicPr>
          <p:nvPr/>
        </p:nvPicPr>
        <p:blipFill>
          <a:blip r:embed="rId4" cstate="print"/>
          <a:srcRect/>
          <a:stretch>
            <a:fillRect/>
          </a:stretch>
        </p:blipFill>
        <p:spPr bwMode="gray">
          <a:xfrm>
            <a:off x="4439127" y="575310"/>
            <a:ext cx="2483168" cy="82804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81954"/>
                                        </p:tgtEl>
                                        <p:attrNameLst>
                                          <p:attrName>style.visibility</p:attrName>
                                        </p:attrNameLst>
                                      </p:cBhvr>
                                      <p:to>
                                        <p:strVal val="visible"/>
                                      </p:to>
                                    </p:set>
                                    <p:animEffect transition="in" filter="fade">
                                      <p:cBhvr>
                                        <p:cTn id="7" dur="1000"/>
                                        <p:tgtEl>
                                          <p:spTgt spid="381954"/>
                                        </p:tgtEl>
                                      </p:cBhvr>
                                    </p:animEffect>
                                    <p:anim calcmode="lin" valueType="num">
                                      <p:cBhvr>
                                        <p:cTn id="8" dur="1000" fill="hold"/>
                                        <p:tgtEl>
                                          <p:spTgt spid="381954"/>
                                        </p:tgtEl>
                                        <p:attrNameLst>
                                          <p:attrName>ppt_x</p:attrName>
                                        </p:attrNameLst>
                                      </p:cBhvr>
                                      <p:tavLst>
                                        <p:tav tm="0">
                                          <p:val>
                                            <p:strVal val="#ppt_x"/>
                                          </p:val>
                                        </p:tav>
                                        <p:tav tm="100000">
                                          <p:val>
                                            <p:strVal val="#ppt_x"/>
                                          </p:val>
                                        </p:tav>
                                      </p:tavLst>
                                    </p:anim>
                                    <p:anim calcmode="lin" valueType="num">
                                      <p:cBhvr>
                                        <p:cTn id="9" dur="1000" fill="hold"/>
                                        <p:tgtEl>
                                          <p:spTgt spid="38195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8568"/>
                                        </p:tgtEl>
                                        <p:attrNameLst>
                                          <p:attrName>style.visibility</p:attrName>
                                        </p:attrNameLst>
                                      </p:cBhvr>
                                      <p:to>
                                        <p:strVal val="visible"/>
                                      </p:to>
                                    </p:set>
                                    <p:animEffect transition="in" filter="fade">
                                      <p:cBhvr>
                                        <p:cTn id="12" dur="1000"/>
                                        <p:tgtEl>
                                          <p:spTgt spid="108568"/>
                                        </p:tgtEl>
                                      </p:cBhvr>
                                    </p:animEffect>
                                    <p:anim calcmode="lin" valueType="num">
                                      <p:cBhvr>
                                        <p:cTn id="13" dur="1000" fill="hold"/>
                                        <p:tgtEl>
                                          <p:spTgt spid="108568"/>
                                        </p:tgtEl>
                                        <p:attrNameLst>
                                          <p:attrName>ppt_x</p:attrName>
                                        </p:attrNameLst>
                                      </p:cBhvr>
                                      <p:tavLst>
                                        <p:tav tm="0">
                                          <p:val>
                                            <p:strVal val="#ppt_x"/>
                                          </p:val>
                                        </p:tav>
                                        <p:tav tm="100000">
                                          <p:val>
                                            <p:strVal val="#ppt_x"/>
                                          </p:val>
                                        </p:tav>
                                      </p:tavLst>
                                    </p:anim>
                                    <p:anim calcmode="lin" valueType="num">
                                      <p:cBhvr>
                                        <p:cTn id="14" dur="1000" fill="hold"/>
                                        <p:tgtEl>
                                          <p:spTgt spid="1085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1957"/>
                                        </p:tgtEl>
                                        <p:attrNameLst>
                                          <p:attrName>style.visibility</p:attrName>
                                        </p:attrNameLst>
                                      </p:cBhvr>
                                      <p:to>
                                        <p:strVal val="visible"/>
                                      </p:to>
                                    </p:set>
                                    <p:animEffect transition="in" filter="fade">
                                      <p:cBhvr>
                                        <p:cTn id="17" dur="1000"/>
                                        <p:tgtEl>
                                          <p:spTgt spid="381957"/>
                                        </p:tgtEl>
                                      </p:cBhvr>
                                    </p:animEffect>
                                    <p:anim calcmode="lin" valueType="num">
                                      <p:cBhvr>
                                        <p:cTn id="18" dur="1000" fill="hold"/>
                                        <p:tgtEl>
                                          <p:spTgt spid="381957"/>
                                        </p:tgtEl>
                                        <p:attrNameLst>
                                          <p:attrName>ppt_x</p:attrName>
                                        </p:attrNameLst>
                                      </p:cBhvr>
                                      <p:tavLst>
                                        <p:tav tm="0">
                                          <p:val>
                                            <p:strVal val="#ppt_x"/>
                                          </p:val>
                                        </p:tav>
                                        <p:tav tm="100000">
                                          <p:val>
                                            <p:strVal val="#ppt_x"/>
                                          </p:val>
                                        </p:tav>
                                      </p:tavLst>
                                    </p:anim>
                                    <p:anim calcmode="lin" valueType="num">
                                      <p:cBhvr>
                                        <p:cTn id="19" dur="1000" fill="hold"/>
                                        <p:tgtEl>
                                          <p:spTgt spid="38195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1955">
                                            <p:txEl>
                                              <p:pRg st="0" end="0"/>
                                            </p:txEl>
                                          </p:spTgt>
                                        </p:tgtEl>
                                        <p:attrNameLst>
                                          <p:attrName>style.visibility</p:attrName>
                                        </p:attrNameLst>
                                      </p:cBhvr>
                                      <p:to>
                                        <p:strVal val="visible"/>
                                      </p:to>
                                    </p:set>
                                    <p:animEffect transition="in" filter="fade">
                                      <p:cBhvr>
                                        <p:cTn id="22" dur="1000"/>
                                        <p:tgtEl>
                                          <p:spTgt spid="381955">
                                            <p:txEl>
                                              <p:pRg st="0" end="0"/>
                                            </p:txEl>
                                          </p:spTgt>
                                        </p:tgtEl>
                                      </p:cBhvr>
                                    </p:animEffect>
                                    <p:anim calcmode="lin" valueType="num">
                                      <p:cBhvr>
                                        <p:cTn id="23" dur="1000" fill="hold"/>
                                        <p:tgtEl>
                                          <p:spTgt spid="38195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8195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1955">
                                            <p:txEl>
                                              <p:pRg st="2" end="2"/>
                                            </p:txEl>
                                          </p:spTgt>
                                        </p:tgtEl>
                                        <p:attrNameLst>
                                          <p:attrName>style.visibility</p:attrName>
                                        </p:attrNameLst>
                                      </p:cBhvr>
                                      <p:to>
                                        <p:strVal val="visible"/>
                                      </p:to>
                                    </p:set>
                                    <p:animEffect transition="in" filter="fade">
                                      <p:cBhvr>
                                        <p:cTn id="27" dur="1000"/>
                                        <p:tgtEl>
                                          <p:spTgt spid="381955">
                                            <p:txEl>
                                              <p:pRg st="2" end="2"/>
                                            </p:txEl>
                                          </p:spTgt>
                                        </p:tgtEl>
                                      </p:cBhvr>
                                    </p:animEffect>
                                    <p:anim calcmode="lin" valueType="num">
                                      <p:cBhvr>
                                        <p:cTn id="28" dur="1000" fill="hold"/>
                                        <p:tgtEl>
                                          <p:spTgt spid="38195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8195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p:bldP spid="381955" grpId="0" build="p"/>
      <p:bldP spid="3819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bwMode="gray">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AutoShape 61"/>
          <p:cNvSpPr>
            <a:spLocks noChangeArrowheads="1"/>
          </p:cNvSpPr>
          <p:nvPr/>
        </p:nvSpPr>
        <p:spPr bwMode="gray">
          <a:xfrm>
            <a:off x="485775" y="842010"/>
            <a:ext cx="7452360" cy="3916680"/>
          </a:xfrm>
          <a:prstGeom prst="roundRect">
            <a:avLst>
              <a:gd name="adj" fmla="val 1671"/>
            </a:avLst>
          </a:prstGeom>
          <a:solidFill>
            <a:schemeClr val="tx1"/>
          </a:solidFill>
          <a:ln w="9525" algn="ctr">
            <a:noFill/>
            <a:round/>
            <a:headEnd/>
            <a:tailEnd/>
          </a:ln>
        </p:spPr>
        <p:txBody>
          <a:bodyPr lIns="78365" tIns="39183" rIns="78365" bIns="39183" anchor="ctr"/>
          <a:lstStyle/>
          <a:p>
            <a:pPr defTabSz="783648" eaLnBrk="0" fontAlgn="base" hangingPunct="0">
              <a:spcBef>
                <a:spcPct val="0"/>
              </a:spcBef>
              <a:spcAft>
                <a:spcPct val="0"/>
              </a:spcAft>
            </a:pPr>
            <a:endParaRPr lang="en-GB" dirty="0" smtClean="0">
              <a:solidFill>
                <a:srgbClr val="042341"/>
              </a:solidFill>
              <a:ea typeface="Arial Unicode MS" pitchFamily="34" charset="-128"/>
              <a:cs typeface="Arial Unicode MS" pitchFamily="34" charset="-128"/>
            </a:endParaRPr>
          </a:p>
        </p:txBody>
      </p:sp>
      <p:sp>
        <p:nvSpPr>
          <p:cNvPr id="38915" name="Rectangle 277"/>
          <p:cNvSpPr>
            <a:spLocks noGrp="1" noChangeArrowheads="1"/>
          </p:cNvSpPr>
          <p:nvPr>
            <p:ph type="title" idx="4294967295"/>
          </p:nvPr>
        </p:nvSpPr>
        <p:spPr bwMode="gray"/>
        <p:txBody>
          <a:bodyPr/>
          <a:lstStyle/>
          <a:p>
            <a:r>
              <a:rPr lang="de-DE" smtClean="0">
                <a:latin typeface="Arial" pitchFamily="34" charset="0"/>
              </a:rPr>
              <a:t>RATE OF STROKE OR SSE</a:t>
            </a:r>
            <a:br>
              <a:rPr lang="de-DE" smtClean="0">
                <a:latin typeface="Arial" pitchFamily="34" charset="0"/>
              </a:rPr>
            </a:br>
            <a:endParaRPr lang="de-DE" smtClean="0">
              <a:latin typeface="Arial" pitchFamily="34" charset="0"/>
            </a:endParaRPr>
          </a:p>
        </p:txBody>
      </p:sp>
      <p:sp>
        <p:nvSpPr>
          <p:cNvPr id="38916" name="Rectangle 239"/>
          <p:cNvSpPr>
            <a:spLocks noChangeArrowheads="1"/>
          </p:cNvSpPr>
          <p:nvPr/>
        </p:nvSpPr>
        <p:spPr bwMode="gray">
          <a:xfrm>
            <a:off x="1420178" y="1821180"/>
            <a:ext cx="1983105" cy="2392680"/>
          </a:xfrm>
          <a:prstGeom prst="rect">
            <a:avLst/>
          </a:prstGeom>
          <a:solidFill>
            <a:srgbClr val="E7F6FF"/>
          </a:solidFill>
          <a:ln w="9525" algn="ctr">
            <a:noFill/>
            <a:miter lim="800000"/>
            <a:headEnd/>
            <a:tailEnd/>
          </a:ln>
        </p:spPr>
        <p:txBody>
          <a:bodyPr lIns="78365" tIns="39183" rIns="78365" bIns="39183" anchor="ctr"/>
          <a:lstStyle/>
          <a:p>
            <a:pPr defTabSz="783648" eaLnBrk="0" fontAlgn="base" hangingPunct="0">
              <a:spcBef>
                <a:spcPct val="0"/>
              </a:spcBef>
              <a:spcAft>
                <a:spcPct val="0"/>
              </a:spcAft>
            </a:pPr>
            <a:endParaRPr lang="en-GB" sz="1200" dirty="0" smtClean="0">
              <a:solidFill>
                <a:srgbClr val="00428A"/>
              </a:solidFill>
              <a:ea typeface="Arial Unicode MS" pitchFamily="34" charset="-128"/>
              <a:cs typeface="Arial Unicode MS" pitchFamily="34" charset="-128"/>
            </a:endParaRPr>
          </a:p>
        </p:txBody>
      </p:sp>
      <p:sp>
        <p:nvSpPr>
          <p:cNvPr id="38917" name="Rectangle 256"/>
          <p:cNvSpPr>
            <a:spLocks noChangeArrowheads="1"/>
          </p:cNvSpPr>
          <p:nvPr/>
        </p:nvSpPr>
        <p:spPr bwMode="gray">
          <a:xfrm>
            <a:off x="3590449" y="1821180"/>
            <a:ext cx="1983105" cy="2392680"/>
          </a:xfrm>
          <a:prstGeom prst="rect">
            <a:avLst/>
          </a:prstGeom>
          <a:solidFill>
            <a:srgbClr val="E7F6FF"/>
          </a:solidFill>
          <a:ln w="9525" algn="ctr">
            <a:noFill/>
            <a:miter lim="800000"/>
            <a:headEnd/>
            <a:tailEnd/>
          </a:ln>
        </p:spPr>
        <p:txBody>
          <a:bodyPr lIns="78365" tIns="39183" rIns="78365" bIns="39183" anchor="ctr"/>
          <a:lstStyle/>
          <a:p>
            <a:pPr defTabSz="783648" eaLnBrk="0" fontAlgn="base" hangingPunct="0">
              <a:spcBef>
                <a:spcPct val="0"/>
              </a:spcBef>
              <a:spcAft>
                <a:spcPct val="0"/>
              </a:spcAft>
            </a:pPr>
            <a:endParaRPr lang="en-GB" sz="1200" dirty="0" smtClean="0">
              <a:solidFill>
                <a:srgbClr val="00428A"/>
              </a:solidFill>
              <a:ea typeface="Arial Unicode MS" pitchFamily="34" charset="-128"/>
              <a:cs typeface="Arial Unicode MS" pitchFamily="34" charset="-128"/>
            </a:endParaRPr>
          </a:p>
        </p:txBody>
      </p:sp>
      <p:sp>
        <p:nvSpPr>
          <p:cNvPr id="38918" name="Rectangle 257"/>
          <p:cNvSpPr>
            <a:spLocks noChangeArrowheads="1"/>
          </p:cNvSpPr>
          <p:nvPr/>
        </p:nvSpPr>
        <p:spPr bwMode="gray">
          <a:xfrm>
            <a:off x="5760721" y="1821180"/>
            <a:ext cx="1983105" cy="2392680"/>
          </a:xfrm>
          <a:prstGeom prst="rect">
            <a:avLst/>
          </a:prstGeom>
          <a:solidFill>
            <a:srgbClr val="E7F6FF"/>
          </a:solidFill>
          <a:ln w="9525" algn="ctr">
            <a:noFill/>
            <a:miter lim="800000"/>
            <a:headEnd/>
            <a:tailEnd/>
          </a:ln>
        </p:spPr>
        <p:txBody>
          <a:bodyPr lIns="78365" tIns="39183" rIns="78365" bIns="39183" anchor="ctr"/>
          <a:lstStyle/>
          <a:p>
            <a:pPr defTabSz="783648" eaLnBrk="0" fontAlgn="base" hangingPunct="0">
              <a:spcBef>
                <a:spcPct val="0"/>
              </a:spcBef>
              <a:spcAft>
                <a:spcPct val="0"/>
              </a:spcAft>
            </a:pPr>
            <a:endParaRPr lang="en-GB" sz="1200" dirty="0" smtClean="0">
              <a:solidFill>
                <a:srgbClr val="00428A"/>
              </a:solidFill>
              <a:ea typeface="Arial Unicode MS" pitchFamily="34" charset="-128"/>
              <a:cs typeface="Arial Unicode MS" pitchFamily="34" charset="-128"/>
            </a:endParaRPr>
          </a:p>
        </p:txBody>
      </p:sp>
      <p:sp>
        <p:nvSpPr>
          <p:cNvPr id="38919" name="Text Box 12"/>
          <p:cNvSpPr txBox="1">
            <a:spLocks noChangeArrowheads="1"/>
          </p:cNvSpPr>
          <p:nvPr/>
        </p:nvSpPr>
        <p:spPr bwMode="gray">
          <a:xfrm>
            <a:off x="4237674" y="4511040"/>
            <a:ext cx="690087" cy="148590"/>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de-DE" sz="1000" dirty="0" smtClean="0">
                <a:solidFill>
                  <a:srgbClr val="042341"/>
                </a:solidFill>
                <a:ea typeface="Arial Unicode MS" pitchFamily="34" charset="-128"/>
                <a:cs typeface="Arial Unicode MS" pitchFamily="34" charset="-128"/>
              </a:rPr>
              <a:t>183 / 6,015</a:t>
            </a:r>
          </a:p>
        </p:txBody>
      </p:sp>
      <p:sp>
        <p:nvSpPr>
          <p:cNvPr id="38920" name="Text Box 13"/>
          <p:cNvSpPr txBox="1">
            <a:spLocks noChangeArrowheads="1"/>
          </p:cNvSpPr>
          <p:nvPr/>
        </p:nvSpPr>
        <p:spPr bwMode="gray">
          <a:xfrm>
            <a:off x="2070259" y="4512310"/>
            <a:ext cx="684371" cy="146050"/>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de-DE" sz="1000" dirty="0" smtClean="0">
                <a:solidFill>
                  <a:srgbClr val="042341"/>
                </a:solidFill>
                <a:ea typeface="Arial Unicode MS" pitchFamily="34" charset="-128"/>
                <a:cs typeface="Arial Unicode MS" pitchFamily="34" charset="-128"/>
              </a:rPr>
              <a:t>134 / 6,076</a:t>
            </a:r>
          </a:p>
        </p:txBody>
      </p:sp>
      <p:sp>
        <p:nvSpPr>
          <p:cNvPr id="38921" name="Text Box 14"/>
          <p:cNvSpPr txBox="1">
            <a:spLocks noChangeArrowheads="1"/>
          </p:cNvSpPr>
          <p:nvPr/>
        </p:nvSpPr>
        <p:spPr bwMode="gray">
          <a:xfrm>
            <a:off x="6429376" y="4511040"/>
            <a:ext cx="690087" cy="148590"/>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de-DE" sz="1000" dirty="0" smtClean="0">
                <a:solidFill>
                  <a:srgbClr val="042341"/>
                </a:solidFill>
                <a:ea typeface="Arial Unicode MS" pitchFamily="34" charset="-128"/>
                <a:cs typeface="Arial Unicode MS" pitchFamily="34" charset="-128"/>
              </a:rPr>
              <a:t>202 / 6,022</a:t>
            </a:r>
          </a:p>
        </p:txBody>
      </p:sp>
      <p:sp>
        <p:nvSpPr>
          <p:cNvPr id="38922" name="Line 227"/>
          <p:cNvSpPr>
            <a:spLocks noChangeShapeType="1"/>
          </p:cNvSpPr>
          <p:nvPr/>
        </p:nvSpPr>
        <p:spPr bwMode="gray">
          <a:xfrm>
            <a:off x="1420178" y="3409950"/>
            <a:ext cx="6323648" cy="0"/>
          </a:xfrm>
          <a:prstGeom prst="line">
            <a:avLst/>
          </a:prstGeom>
          <a:noFill/>
          <a:ln w="12700">
            <a:solidFill>
              <a:schemeClr val="hlink"/>
            </a:solidFill>
            <a:round/>
            <a:headEnd/>
            <a:tailEnd/>
          </a:ln>
        </p:spPr>
        <p:txBody>
          <a:bodyPr wrap="none"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38923" name="Line 228"/>
          <p:cNvSpPr>
            <a:spLocks noChangeShapeType="1"/>
          </p:cNvSpPr>
          <p:nvPr/>
        </p:nvSpPr>
        <p:spPr bwMode="gray">
          <a:xfrm>
            <a:off x="1420178" y="3013710"/>
            <a:ext cx="6323648" cy="0"/>
          </a:xfrm>
          <a:prstGeom prst="line">
            <a:avLst/>
          </a:prstGeom>
          <a:noFill/>
          <a:ln w="12700">
            <a:solidFill>
              <a:schemeClr val="hlink"/>
            </a:solidFill>
            <a:round/>
            <a:headEnd/>
            <a:tailEnd/>
          </a:ln>
        </p:spPr>
        <p:txBody>
          <a:bodyPr wrap="none"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38924" name="Line 229"/>
          <p:cNvSpPr>
            <a:spLocks noChangeShapeType="1"/>
          </p:cNvSpPr>
          <p:nvPr/>
        </p:nvSpPr>
        <p:spPr bwMode="gray">
          <a:xfrm>
            <a:off x="1420178" y="2617470"/>
            <a:ext cx="6323648" cy="0"/>
          </a:xfrm>
          <a:prstGeom prst="line">
            <a:avLst/>
          </a:prstGeom>
          <a:noFill/>
          <a:ln w="12700">
            <a:solidFill>
              <a:schemeClr val="hlink"/>
            </a:solidFill>
            <a:round/>
            <a:headEnd/>
            <a:tailEnd/>
          </a:ln>
        </p:spPr>
        <p:txBody>
          <a:bodyPr wrap="none"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38925" name="Line 230"/>
          <p:cNvSpPr>
            <a:spLocks noChangeShapeType="1"/>
          </p:cNvSpPr>
          <p:nvPr/>
        </p:nvSpPr>
        <p:spPr bwMode="gray">
          <a:xfrm>
            <a:off x="1420178" y="2221230"/>
            <a:ext cx="6323648" cy="0"/>
          </a:xfrm>
          <a:prstGeom prst="line">
            <a:avLst/>
          </a:prstGeom>
          <a:noFill/>
          <a:ln w="12700">
            <a:solidFill>
              <a:schemeClr val="hlink"/>
            </a:solidFill>
            <a:round/>
            <a:headEnd/>
            <a:tailEnd/>
          </a:ln>
        </p:spPr>
        <p:txBody>
          <a:bodyPr wrap="none"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38926" name="Line 231"/>
          <p:cNvSpPr>
            <a:spLocks noChangeShapeType="1"/>
          </p:cNvSpPr>
          <p:nvPr/>
        </p:nvSpPr>
        <p:spPr bwMode="gray">
          <a:xfrm>
            <a:off x="1420178" y="1823720"/>
            <a:ext cx="6323648" cy="0"/>
          </a:xfrm>
          <a:prstGeom prst="line">
            <a:avLst/>
          </a:prstGeom>
          <a:noFill/>
          <a:ln w="12700">
            <a:solidFill>
              <a:schemeClr val="hlink"/>
            </a:solidFill>
            <a:round/>
            <a:headEnd/>
            <a:tailEnd/>
          </a:ln>
        </p:spPr>
        <p:txBody>
          <a:bodyPr wrap="none"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38927" name="Line 233"/>
          <p:cNvSpPr>
            <a:spLocks noChangeShapeType="1"/>
          </p:cNvSpPr>
          <p:nvPr/>
        </p:nvSpPr>
        <p:spPr bwMode="gray">
          <a:xfrm>
            <a:off x="1420178" y="3807460"/>
            <a:ext cx="6323648" cy="0"/>
          </a:xfrm>
          <a:prstGeom prst="line">
            <a:avLst/>
          </a:prstGeom>
          <a:noFill/>
          <a:ln w="12700">
            <a:solidFill>
              <a:schemeClr val="hlink"/>
            </a:solidFill>
            <a:round/>
            <a:headEnd/>
            <a:tailEnd/>
          </a:ln>
        </p:spPr>
        <p:txBody>
          <a:bodyPr wrap="none"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38928" name="Text Box 11"/>
          <p:cNvSpPr txBox="1">
            <a:spLocks noChangeArrowheads="1"/>
          </p:cNvSpPr>
          <p:nvPr/>
        </p:nvSpPr>
        <p:spPr bwMode="gray">
          <a:xfrm rot="-5400000">
            <a:off x="167164" y="2898775"/>
            <a:ext cx="1177290" cy="228600"/>
          </a:xfrm>
          <a:prstGeom prst="rect">
            <a:avLst/>
          </a:prstGeom>
          <a:noFill/>
          <a:ln w="9525" algn="ctr">
            <a:noFill/>
            <a:miter lim="800000"/>
            <a:headEnd/>
            <a:tailEnd/>
          </a:ln>
        </p:spPr>
        <p:txBody>
          <a:bodyPr wrap="none" lIns="0" tIns="0" rIns="0" bIns="0"/>
          <a:lstStyle/>
          <a:p>
            <a:pPr algn="ctr" defTabSz="783648" eaLnBrk="0" fontAlgn="base" hangingPunct="0">
              <a:spcBef>
                <a:spcPct val="50000"/>
              </a:spcBef>
              <a:spcAft>
                <a:spcPct val="0"/>
              </a:spcAft>
            </a:pPr>
            <a:r>
              <a:rPr lang="de-DE" b="1" dirty="0" smtClean="0">
                <a:solidFill>
                  <a:srgbClr val="042341"/>
                </a:solidFill>
                <a:ea typeface="Arial Unicode MS" pitchFamily="34" charset="-128"/>
                <a:cs typeface="Arial Unicode MS" pitchFamily="34" charset="-128"/>
              </a:rPr>
              <a:t>Rate per year (%)</a:t>
            </a:r>
          </a:p>
        </p:txBody>
      </p:sp>
      <p:sp>
        <p:nvSpPr>
          <p:cNvPr id="38929" name="Rectangle 215"/>
          <p:cNvSpPr>
            <a:spLocks noChangeArrowheads="1"/>
          </p:cNvSpPr>
          <p:nvPr/>
        </p:nvSpPr>
        <p:spPr bwMode="gray">
          <a:xfrm>
            <a:off x="1160146" y="4126230"/>
            <a:ext cx="95727" cy="182880"/>
          </a:xfrm>
          <a:prstGeom prst="rect">
            <a:avLst/>
          </a:prstGeom>
          <a:noFill/>
          <a:ln w="9525" algn="ctr">
            <a:noFill/>
            <a:miter lim="800000"/>
            <a:headEnd/>
            <a:tailEnd/>
          </a:ln>
        </p:spPr>
        <p:txBody>
          <a:bodyPr wrap="none" lIns="0" tIns="0" rIns="0" bIns="0" anchor="ctr"/>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0</a:t>
            </a:r>
          </a:p>
        </p:txBody>
      </p:sp>
      <p:sp>
        <p:nvSpPr>
          <p:cNvPr id="38930" name="Rectangle 216"/>
          <p:cNvSpPr>
            <a:spLocks noChangeArrowheads="1"/>
          </p:cNvSpPr>
          <p:nvPr/>
        </p:nvSpPr>
        <p:spPr bwMode="gray">
          <a:xfrm>
            <a:off x="1017270" y="3731260"/>
            <a:ext cx="238602" cy="182880"/>
          </a:xfrm>
          <a:prstGeom prst="rect">
            <a:avLst/>
          </a:prstGeom>
          <a:noFill/>
          <a:ln w="9525" algn="ctr">
            <a:noFill/>
            <a:miter lim="800000"/>
            <a:headEnd/>
            <a:tailEnd/>
          </a:ln>
        </p:spPr>
        <p:txBody>
          <a:bodyPr wrap="none" lIns="0" tIns="0" rIns="0" bIns="0" anchor="ctr"/>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0.3</a:t>
            </a:r>
          </a:p>
        </p:txBody>
      </p:sp>
      <p:sp>
        <p:nvSpPr>
          <p:cNvPr id="38931" name="Rectangle 217"/>
          <p:cNvSpPr>
            <a:spLocks noChangeArrowheads="1"/>
          </p:cNvSpPr>
          <p:nvPr/>
        </p:nvSpPr>
        <p:spPr bwMode="gray">
          <a:xfrm>
            <a:off x="1017270" y="3332480"/>
            <a:ext cx="238602" cy="182880"/>
          </a:xfrm>
          <a:prstGeom prst="rect">
            <a:avLst/>
          </a:prstGeom>
          <a:noFill/>
          <a:ln w="9525" algn="ctr">
            <a:noFill/>
            <a:miter lim="800000"/>
            <a:headEnd/>
            <a:tailEnd/>
          </a:ln>
        </p:spPr>
        <p:txBody>
          <a:bodyPr wrap="none" lIns="0" tIns="0" rIns="0" bIns="0" anchor="ctr"/>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0.6</a:t>
            </a:r>
          </a:p>
        </p:txBody>
      </p:sp>
      <p:sp>
        <p:nvSpPr>
          <p:cNvPr id="38932" name="Rectangle 218"/>
          <p:cNvSpPr>
            <a:spLocks noChangeArrowheads="1"/>
          </p:cNvSpPr>
          <p:nvPr/>
        </p:nvSpPr>
        <p:spPr bwMode="gray">
          <a:xfrm>
            <a:off x="1017270" y="2937510"/>
            <a:ext cx="238602" cy="182880"/>
          </a:xfrm>
          <a:prstGeom prst="rect">
            <a:avLst/>
          </a:prstGeom>
          <a:noFill/>
          <a:ln w="9525" algn="ctr">
            <a:noFill/>
            <a:miter lim="800000"/>
            <a:headEnd/>
            <a:tailEnd/>
          </a:ln>
        </p:spPr>
        <p:txBody>
          <a:bodyPr wrap="none" lIns="0" tIns="0" rIns="0" bIns="0" anchor="ctr"/>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0.9</a:t>
            </a:r>
          </a:p>
        </p:txBody>
      </p:sp>
      <p:sp>
        <p:nvSpPr>
          <p:cNvPr id="38933" name="Rectangle 219"/>
          <p:cNvSpPr>
            <a:spLocks noChangeArrowheads="1"/>
          </p:cNvSpPr>
          <p:nvPr/>
        </p:nvSpPr>
        <p:spPr bwMode="gray">
          <a:xfrm>
            <a:off x="1017270" y="2537460"/>
            <a:ext cx="238602" cy="182880"/>
          </a:xfrm>
          <a:prstGeom prst="rect">
            <a:avLst/>
          </a:prstGeom>
          <a:noFill/>
          <a:ln w="9525" algn="ctr">
            <a:noFill/>
            <a:miter lim="800000"/>
            <a:headEnd/>
            <a:tailEnd/>
          </a:ln>
        </p:spPr>
        <p:txBody>
          <a:bodyPr wrap="none" lIns="0" tIns="0" rIns="0" bIns="0" anchor="ctr"/>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1.2</a:t>
            </a:r>
          </a:p>
        </p:txBody>
      </p:sp>
      <p:sp>
        <p:nvSpPr>
          <p:cNvPr id="38934" name="Rectangle 220"/>
          <p:cNvSpPr>
            <a:spLocks noChangeArrowheads="1"/>
          </p:cNvSpPr>
          <p:nvPr/>
        </p:nvSpPr>
        <p:spPr bwMode="gray">
          <a:xfrm>
            <a:off x="1017270" y="2145030"/>
            <a:ext cx="238602" cy="182880"/>
          </a:xfrm>
          <a:prstGeom prst="rect">
            <a:avLst/>
          </a:prstGeom>
          <a:noFill/>
          <a:ln w="9525" algn="ctr">
            <a:noFill/>
            <a:miter lim="800000"/>
            <a:headEnd/>
            <a:tailEnd/>
          </a:ln>
        </p:spPr>
        <p:txBody>
          <a:bodyPr wrap="none" lIns="0" tIns="0" rIns="0" bIns="0" anchor="ctr"/>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1.5</a:t>
            </a:r>
          </a:p>
        </p:txBody>
      </p:sp>
      <p:sp>
        <p:nvSpPr>
          <p:cNvPr id="38935" name="Rectangle 221"/>
          <p:cNvSpPr>
            <a:spLocks noChangeArrowheads="1"/>
          </p:cNvSpPr>
          <p:nvPr/>
        </p:nvSpPr>
        <p:spPr bwMode="gray">
          <a:xfrm>
            <a:off x="1017270" y="1743710"/>
            <a:ext cx="238602" cy="182880"/>
          </a:xfrm>
          <a:prstGeom prst="rect">
            <a:avLst/>
          </a:prstGeom>
          <a:noFill/>
          <a:ln w="9525" algn="ctr">
            <a:noFill/>
            <a:miter lim="800000"/>
            <a:headEnd/>
            <a:tailEnd/>
          </a:ln>
        </p:spPr>
        <p:txBody>
          <a:bodyPr wrap="none" lIns="0" tIns="0" rIns="0" bIns="0" anchor="ctr"/>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1.8</a:t>
            </a:r>
          </a:p>
        </p:txBody>
      </p:sp>
      <p:sp>
        <p:nvSpPr>
          <p:cNvPr id="38936" name="Rectangle 222"/>
          <p:cNvSpPr>
            <a:spLocks noChangeArrowheads="1"/>
          </p:cNvSpPr>
          <p:nvPr/>
        </p:nvSpPr>
        <p:spPr bwMode="gray">
          <a:xfrm>
            <a:off x="4017645" y="4284980"/>
            <a:ext cx="1127284" cy="195580"/>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en-US" sz="1400" b="1" dirty="0" smtClean="0">
                <a:solidFill>
                  <a:srgbClr val="00428A"/>
                </a:solidFill>
                <a:ea typeface="Arial Unicode MS" pitchFamily="34" charset="-128"/>
                <a:cs typeface="Arial Unicode MS" pitchFamily="34" charset="-128"/>
              </a:rPr>
              <a:t>D110 mg BID</a:t>
            </a:r>
          </a:p>
        </p:txBody>
      </p:sp>
      <p:sp>
        <p:nvSpPr>
          <p:cNvPr id="38937" name="Rectangle 223"/>
          <p:cNvSpPr>
            <a:spLocks noChangeArrowheads="1"/>
          </p:cNvSpPr>
          <p:nvPr/>
        </p:nvSpPr>
        <p:spPr bwMode="gray">
          <a:xfrm>
            <a:off x="1848803" y="4284980"/>
            <a:ext cx="1127284" cy="195580"/>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en-US" sz="1400" b="1" dirty="0" smtClean="0">
                <a:solidFill>
                  <a:srgbClr val="0084CB"/>
                </a:solidFill>
              </a:rPr>
              <a:t>D150 mg BID</a:t>
            </a:r>
          </a:p>
        </p:txBody>
      </p:sp>
      <p:sp>
        <p:nvSpPr>
          <p:cNvPr id="38938" name="Rectangle 225"/>
          <p:cNvSpPr>
            <a:spLocks noChangeArrowheads="1"/>
          </p:cNvSpPr>
          <p:nvPr/>
        </p:nvSpPr>
        <p:spPr bwMode="gray">
          <a:xfrm>
            <a:off x="6405087" y="4284980"/>
            <a:ext cx="742950" cy="195580"/>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en-US" sz="1400" b="1" dirty="0" err="1" smtClean="0">
                <a:solidFill>
                  <a:srgbClr val="798893"/>
                </a:solidFill>
                <a:ea typeface="Arial Unicode MS" pitchFamily="34" charset="-128"/>
                <a:cs typeface="Arial Unicode MS" pitchFamily="34" charset="-128"/>
              </a:rPr>
              <a:t>Warfarin</a:t>
            </a:r>
            <a:endParaRPr lang="en-US" sz="1400" b="1" dirty="0" smtClean="0">
              <a:solidFill>
                <a:srgbClr val="798893"/>
              </a:solidFill>
              <a:ea typeface="Arial Unicode MS" pitchFamily="34" charset="-128"/>
              <a:cs typeface="Arial Unicode MS" pitchFamily="34" charset="-128"/>
            </a:endParaRPr>
          </a:p>
        </p:txBody>
      </p:sp>
      <p:grpSp>
        <p:nvGrpSpPr>
          <p:cNvPr id="2" name="Group 92"/>
          <p:cNvGrpSpPr>
            <a:grpSpLocks/>
          </p:cNvGrpSpPr>
          <p:nvPr/>
        </p:nvGrpSpPr>
        <p:grpSpPr bwMode="auto">
          <a:xfrm>
            <a:off x="2381727" y="1360171"/>
            <a:ext cx="4390548" cy="2846070"/>
            <a:chOff x="1667" y="1117"/>
            <a:chExt cx="3073" cy="2241"/>
          </a:xfrm>
        </p:grpSpPr>
        <p:pic>
          <p:nvPicPr>
            <p:cNvPr id="38964" name="Picture 78" descr="RE-LY - px - white-20%"/>
            <p:cNvPicPr>
              <a:picLocks noChangeAspect="1" noChangeArrowheads="1"/>
            </p:cNvPicPr>
            <p:nvPr/>
          </p:nvPicPr>
          <p:blipFill>
            <a:blip r:embed="rId4" cstate="print">
              <a:lum bright="-24000"/>
            </a:blip>
            <a:srcRect b="28568"/>
            <a:stretch>
              <a:fillRect/>
            </a:stretch>
          </p:blipFill>
          <p:spPr bwMode="gray">
            <a:xfrm>
              <a:off x="1667" y="1117"/>
              <a:ext cx="3073" cy="2241"/>
            </a:xfrm>
            <a:prstGeom prst="rect">
              <a:avLst/>
            </a:prstGeom>
            <a:noFill/>
            <a:ln w="9525">
              <a:noFill/>
              <a:miter lim="800000"/>
              <a:headEnd/>
              <a:tailEnd/>
            </a:ln>
          </p:spPr>
        </p:pic>
        <p:sp>
          <p:nvSpPr>
            <p:cNvPr id="38965" name="Line 82"/>
            <p:cNvSpPr>
              <a:spLocks noChangeShapeType="1"/>
            </p:cNvSpPr>
            <p:nvPr/>
          </p:nvSpPr>
          <p:spPr bwMode="gray">
            <a:xfrm>
              <a:off x="1667" y="1117"/>
              <a:ext cx="3073" cy="0"/>
            </a:xfrm>
            <a:prstGeom prst="line">
              <a:avLst/>
            </a:prstGeom>
            <a:noFill/>
            <a:ln w="28575">
              <a:solidFill>
                <a:schemeClr val="folHlink"/>
              </a:solidFill>
              <a:round/>
              <a:headEnd/>
              <a:tailEnd/>
            </a:ln>
          </p:spPr>
          <p:txBody>
            <a:bodyPr anchor="ct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sp>
        <p:nvSpPr>
          <p:cNvPr id="38940" name="Line 232"/>
          <p:cNvSpPr>
            <a:spLocks noChangeShapeType="1"/>
          </p:cNvSpPr>
          <p:nvPr/>
        </p:nvSpPr>
        <p:spPr bwMode="gray">
          <a:xfrm>
            <a:off x="1420178" y="4204970"/>
            <a:ext cx="6323648" cy="0"/>
          </a:xfrm>
          <a:prstGeom prst="line">
            <a:avLst/>
          </a:prstGeom>
          <a:noFill/>
          <a:ln w="28575">
            <a:solidFill>
              <a:schemeClr val="folHlink"/>
            </a:solidFill>
            <a:round/>
            <a:headEnd/>
            <a:tailEnd/>
          </a:ln>
        </p:spPr>
        <p:txBody>
          <a:bodyPr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nvGrpSpPr>
          <p:cNvPr id="3" name="Group 93"/>
          <p:cNvGrpSpPr>
            <a:grpSpLocks/>
          </p:cNvGrpSpPr>
          <p:nvPr/>
        </p:nvGrpSpPr>
        <p:grpSpPr bwMode="auto">
          <a:xfrm>
            <a:off x="1884522" y="2741930"/>
            <a:ext cx="1052988" cy="1457960"/>
            <a:chOff x="1319" y="2677"/>
            <a:chExt cx="737" cy="676"/>
          </a:xfrm>
        </p:grpSpPr>
        <p:grpSp>
          <p:nvGrpSpPr>
            <p:cNvPr id="4" name="Group 85"/>
            <p:cNvGrpSpPr>
              <a:grpSpLocks/>
            </p:cNvGrpSpPr>
            <p:nvPr/>
          </p:nvGrpSpPr>
          <p:grpSpPr bwMode="auto">
            <a:xfrm>
              <a:off x="1319" y="2677"/>
              <a:ext cx="737" cy="676"/>
              <a:chOff x="1319" y="2677"/>
              <a:chExt cx="737" cy="676"/>
            </a:xfrm>
          </p:grpSpPr>
          <p:sp>
            <p:nvSpPr>
              <p:cNvPr id="29762" name="Rectangle 66"/>
              <p:cNvSpPr>
                <a:spLocks noChangeArrowheads="1"/>
              </p:cNvSpPr>
              <p:nvPr/>
            </p:nvSpPr>
            <p:spPr bwMode="gray">
              <a:xfrm>
                <a:off x="1319" y="2677"/>
                <a:ext cx="737" cy="676"/>
              </a:xfrm>
              <a:prstGeom prst="rect">
                <a:avLst/>
              </a:prstGeom>
              <a:gradFill rotWithShape="1">
                <a:gsLst>
                  <a:gs pos="0">
                    <a:schemeClr val="accent2"/>
                  </a:gs>
                  <a:gs pos="100000">
                    <a:schemeClr val="accent2">
                      <a:gamma/>
                      <a:shade val="66275"/>
                      <a:invGamma/>
                    </a:schemeClr>
                  </a:gs>
                </a:gsLst>
                <a:lin ang="5400000" scaled="1"/>
              </a:gradFill>
              <a:ln w="9525" algn="ctr">
                <a:noFill/>
                <a:miter lim="800000"/>
                <a:headEnd/>
                <a:tailEnd/>
              </a:ln>
              <a:effectLst/>
            </p:spPr>
            <p:txBody>
              <a:bodyPr wrap="none" anchor="ctr"/>
              <a:lstStyle/>
              <a:p>
                <a:pPr defTabSz="783648" eaLnBrk="0" fontAlgn="base" hangingPunct="0">
                  <a:spcBef>
                    <a:spcPct val="0"/>
                  </a:spcBef>
                  <a:spcAft>
                    <a:spcPct val="0"/>
                  </a:spcAft>
                  <a:defRPr/>
                </a:pPr>
                <a:endParaRPr lang="en-US" dirty="0">
                  <a:solidFill>
                    <a:srgbClr val="042341"/>
                  </a:solidFill>
                  <a:ea typeface="Arial Unicode MS" pitchFamily="34" charset="-128"/>
                  <a:cs typeface="Arial Unicode MS" pitchFamily="34" charset="-128"/>
                </a:endParaRPr>
              </a:p>
            </p:txBody>
          </p:sp>
          <p:sp>
            <p:nvSpPr>
              <p:cNvPr id="38963" name="Rectangle 64"/>
              <p:cNvSpPr>
                <a:spLocks noChangeArrowheads="1"/>
              </p:cNvSpPr>
              <p:nvPr/>
            </p:nvSpPr>
            <p:spPr bwMode="gray">
              <a:xfrm>
                <a:off x="1320" y="2677"/>
                <a:ext cx="733" cy="67"/>
              </a:xfrm>
              <a:prstGeom prst="rect">
                <a:avLst/>
              </a:prstGeom>
              <a:gradFill rotWithShape="1">
                <a:gsLst>
                  <a:gs pos="0">
                    <a:srgbClr val="59BDE1"/>
                  </a:gs>
                  <a:gs pos="100000">
                    <a:schemeClr val="accent2"/>
                  </a:gs>
                </a:gsLst>
                <a:lin ang="5400000" scaled="1"/>
              </a:gradFill>
              <a:ln w="9525" algn="ctr">
                <a:noFill/>
                <a:miter lim="800000"/>
                <a:headEnd/>
                <a:tailEnd/>
              </a:ln>
            </p:spPr>
            <p:txBody>
              <a:bodyPr wrap="none" anchor="ctr"/>
              <a:lstStyle/>
              <a:p>
                <a:pPr defTabSz="783648" eaLnBrk="0" fontAlgn="base" hangingPunct="0">
                  <a:spcBef>
                    <a:spcPct val="0"/>
                  </a:spcBef>
                  <a:spcAft>
                    <a:spcPct val="0"/>
                  </a:spcAft>
                </a:pPr>
                <a:endParaRPr lang="en-GB" dirty="0" smtClean="0">
                  <a:solidFill>
                    <a:srgbClr val="042341"/>
                  </a:solidFill>
                  <a:ea typeface="Arial Unicode MS" pitchFamily="34" charset="-128"/>
                  <a:cs typeface="Arial Unicode MS" pitchFamily="34" charset="-128"/>
                </a:endParaRPr>
              </a:p>
            </p:txBody>
          </p:sp>
        </p:grpSp>
        <p:sp>
          <p:nvSpPr>
            <p:cNvPr id="38961" name="TextBox 16"/>
            <p:cNvSpPr txBox="1">
              <a:spLocks noChangeArrowheads="1"/>
            </p:cNvSpPr>
            <p:nvPr/>
          </p:nvSpPr>
          <p:spPr bwMode="gray">
            <a:xfrm>
              <a:off x="1504" y="2855"/>
              <a:ext cx="374" cy="294"/>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en-GB" sz="2100" b="1" dirty="0" smtClean="0">
                  <a:solidFill>
                    <a:srgbClr val="FFFFFF"/>
                  </a:solidFill>
                  <a:ea typeface="Arial Unicode MS" pitchFamily="34" charset="-128"/>
                  <a:cs typeface="Arial Unicode MS" pitchFamily="34" charset="-128"/>
                </a:rPr>
                <a:t>1.11</a:t>
              </a:r>
              <a:r>
                <a:rPr lang="en-GB" sz="3100" b="1" dirty="0" smtClean="0">
                  <a:solidFill>
                    <a:srgbClr val="FFFFFF"/>
                  </a:solidFill>
                  <a:ea typeface="Arial Unicode MS" pitchFamily="34" charset="-128"/>
                  <a:cs typeface="Arial Unicode MS" pitchFamily="34" charset="-128"/>
                </a:rPr>
                <a:t/>
              </a:r>
              <a:br>
                <a:rPr lang="en-GB" sz="3100" b="1" dirty="0" smtClean="0">
                  <a:solidFill>
                    <a:srgbClr val="FFFFFF"/>
                  </a:solidFill>
                  <a:ea typeface="Arial Unicode MS" pitchFamily="34" charset="-128"/>
                  <a:cs typeface="Arial Unicode MS" pitchFamily="34" charset="-128"/>
                </a:rPr>
              </a:br>
              <a:endParaRPr lang="en-GB" sz="2400" b="1" dirty="0" smtClean="0">
                <a:solidFill>
                  <a:srgbClr val="FFFFFF"/>
                </a:solidFill>
                <a:ea typeface="Arial Unicode MS" pitchFamily="34" charset="-128"/>
                <a:cs typeface="Arial Unicode MS" pitchFamily="34" charset="-128"/>
              </a:endParaRPr>
            </a:p>
          </p:txBody>
        </p:sp>
      </p:grpSp>
      <p:sp>
        <p:nvSpPr>
          <p:cNvPr id="230408" name="Text Box 9"/>
          <p:cNvSpPr txBox="1">
            <a:spLocks noChangeArrowheads="1"/>
          </p:cNvSpPr>
          <p:nvPr/>
        </p:nvSpPr>
        <p:spPr bwMode="gray">
          <a:xfrm>
            <a:off x="4569144" y="1437640"/>
            <a:ext cx="2210277" cy="311150"/>
          </a:xfrm>
          <a:prstGeom prst="rect">
            <a:avLst/>
          </a:prstGeom>
          <a:noFill/>
          <a:ln w="9525" algn="ctr">
            <a:noFill/>
            <a:miter lim="800000"/>
            <a:headEnd/>
            <a:tailEnd/>
          </a:ln>
        </p:spPr>
        <p:txBody>
          <a:bodyPr wrap="none" lIns="0" tIns="0" rIns="0" bIns="0" anchor="ctr"/>
          <a:lstStyle/>
          <a:p>
            <a:pPr algn="ctr" defTabSz="783648" eaLnBrk="0" fontAlgn="base" hangingPunct="0">
              <a:lnSpc>
                <a:spcPct val="90000"/>
              </a:lnSpc>
              <a:spcBef>
                <a:spcPct val="0"/>
              </a:spcBef>
              <a:spcAft>
                <a:spcPct val="0"/>
              </a:spcAft>
            </a:pPr>
            <a:r>
              <a:rPr lang="de-DE" b="1" dirty="0" smtClean="0">
                <a:solidFill>
                  <a:srgbClr val="005C84"/>
                </a:solidFill>
                <a:ea typeface="Arial Unicode MS" pitchFamily="34" charset="-128"/>
                <a:cs typeface="Arial Unicode MS" pitchFamily="34" charset="-128"/>
              </a:rPr>
              <a:t>RR 0.90</a:t>
            </a:r>
            <a:r>
              <a:rPr lang="de-DE" sz="1100" b="1" dirty="0" smtClean="0">
                <a:solidFill>
                  <a:srgbClr val="005C84"/>
                </a:solidFill>
                <a:ea typeface="Arial Unicode MS" pitchFamily="34" charset="-128"/>
                <a:cs typeface="Arial Unicode MS" pitchFamily="34" charset="-128"/>
              </a:rPr>
              <a:t> </a:t>
            </a:r>
            <a:r>
              <a:rPr lang="de-DE" dirty="0" smtClean="0">
                <a:solidFill>
                  <a:srgbClr val="005C84"/>
                </a:solidFill>
                <a:ea typeface="Arial Unicode MS" pitchFamily="34" charset="-128"/>
                <a:cs typeface="Arial Unicode MS" pitchFamily="34" charset="-128"/>
              </a:rPr>
              <a:t>(95% CI:</a:t>
            </a:r>
            <a:r>
              <a:rPr lang="de-DE" sz="1100" dirty="0" smtClean="0">
                <a:solidFill>
                  <a:srgbClr val="005C84"/>
                </a:solidFill>
                <a:ea typeface="Arial Unicode MS" pitchFamily="34" charset="-128"/>
                <a:cs typeface="Arial Unicode MS" pitchFamily="34" charset="-128"/>
              </a:rPr>
              <a:t> </a:t>
            </a:r>
            <a:r>
              <a:rPr lang="de-DE" dirty="0" smtClean="0">
                <a:solidFill>
                  <a:srgbClr val="005C84"/>
                </a:solidFill>
                <a:ea typeface="Arial Unicode MS" pitchFamily="34" charset="-128"/>
                <a:cs typeface="Arial Unicode MS" pitchFamily="34" charset="-128"/>
              </a:rPr>
              <a:t>0.74–1.10)</a:t>
            </a:r>
          </a:p>
          <a:p>
            <a:pPr algn="ctr" defTabSz="783648" eaLnBrk="0" fontAlgn="base" hangingPunct="0">
              <a:lnSpc>
                <a:spcPct val="90000"/>
              </a:lnSpc>
              <a:spcBef>
                <a:spcPct val="0"/>
              </a:spcBef>
              <a:spcAft>
                <a:spcPct val="0"/>
              </a:spcAft>
            </a:pPr>
            <a:r>
              <a:rPr lang="de-DE" sz="1100" dirty="0" smtClean="0">
                <a:solidFill>
                  <a:srgbClr val="005C84"/>
                </a:solidFill>
                <a:ea typeface="Arial Unicode MS" pitchFamily="34" charset="-128"/>
                <a:cs typeface="Arial Unicode MS" pitchFamily="34" charset="-128"/>
              </a:rPr>
              <a:t>P&lt;0.001 (non-inferiority)</a:t>
            </a:r>
          </a:p>
        </p:txBody>
      </p:sp>
      <p:grpSp>
        <p:nvGrpSpPr>
          <p:cNvPr id="5" name="Group 102"/>
          <p:cNvGrpSpPr>
            <a:grpSpLocks/>
          </p:cNvGrpSpPr>
          <p:nvPr/>
        </p:nvGrpSpPr>
        <p:grpSpPr bwMode="auto">
          <a:xfrm>
            <a:off x="4582003" y="1828800"/>
            <a:ext cx="2190273" cy="2377440"/>
            <a:chOff x="3207" y="1486"/>
            <a:chExt cx="1533" cy="1872"/>
          </a:xfrm>
        </p:grpSpPr>
        <p:pic>
          <p:nvPicPr>
            <p:cNvPr id="38958" name="Picture 79" descr="RE-LY - px - white-20%"/>
            <p:cNvPicPr>
              <a:picLocks noChangeAspect="1" noChangeArrowheads="1"/>
            </p:cNvPicPr>
            <p:nvPr/>
          </p:nvPicPr>
          <p:blipFill>
            <a:blip r:embed="rId4" cstate="print">
              <a:lum bright="-48000"/>
            </a:blip>
            <a:srcRect r="13029"/>
            <a:stretch>
              <a:fillRect/>
            </a:stretch>
          </p:blipFill>
          <p:spPr bwMode="gray">
            <a:xfrm>
              <a:off x="3207" y="1486"/>
              <a:ext cx="1533" cy="1872"/>
            </a:xfrm>
            <a:prstGeom prst="rect">
              <a:avLst/>
            </a:prstGeom>
            <a:noFill/>
            <a:ln w="9525">
              <a:noFill/>
              <a:miter lim="800000"/>
              <a:headEnd/>
              <a:tailEnd/>
            </a:ln>
          </p:spPr>
        </p:pic>
        <p:sp>
          <p:nvSpPr>
            <p:cNvPr id="38959" name="Line 81"/>
            <p:cNvSpPr>
              <a:spLocks noChangeShapeType="1"/>
            </p:cNvSpPr>
            <p:nvPr/>
          </p:nvSpPr>
          <p:spPr bwMode="gray">
            <a:xfrm>
              <a:off x="3207" y="1486"/>
              <a:ext cx="1533" cy="0"/>
            </a:xfrm>
            <a:prstGeom prst="line">
              <a:avLst/>
            </a:prstGeom>
            <a:noFill/>
            <a:ln w="28575">
              <a:solidFill>
                <a:schemeClr val="folHlink"/>
              </a:solidFill>
              <a:round/>
              <a:headEnd/>
              <a:tailEnd/>
            </a:ln>
          </p:spPr>
          <p:txBody>
            <a:bodyPr anchor="ct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grpSp>
        <p:nvGrpSpPr>
          <p:cNvPr id="6" name="Group 94"/>
          <p:cNvGrpSpPr>
            <a:grpSpLocks/>
          </p:cNvGrpSpPr>
          <p:nvPr/>
        </p:nvGrpSpPr>
        <p:grpSpPr bwMode="auto">
          <a:xfrm>
            <a:off x="4054794" y="2172972"/>
            <a:ext cx="1052989" cy="2034540"/>
            <a:chOff x="2838" y="1757"/>
            <a:chExt cx="737" cy="1602"/>
          </a:xfrm>
        </p:grpSpPr>
        <p:grpSp>
          <p:nvGrpSpPr>
            <p:cNvPr id="7" name="Group 86"/>
            <p:cNvGrpSpPr>
              <a:grpSpLocks/>
            </p:cNvGrpSpPr>
            <p:nvPr/>
          </p:nvGrpSpPr>
          <p:grpSpPr bwMode="auto">
            <a:xfrm>
              <a:off x="2838" y="1757"/>
              <a:ext cx="737" cy="1602"/>
              <a:chOff x="2838" y="1757"/>
              <a:chExt cx="737" cy="1602"/>
            </a:xfrm>
          </p:grpSpPr>
          <p:sp>
            <p:nvSpPr>
              <p:cNvPr id="29763" name="Rectangle 67"/>
              <p:cNvSpPr>
                <a:spLocks noChangeArrowheads="1"/>
              </p:cNvSpPr>
              <p:nvPr/>
            </p:nvSpPr>
            <p:spPr bwMode="gray">
              <a:xfrm>
                <a:off x="2838" y="1757"/>
                <a:ext cx="737" cy="1602"/>
              </a:xfrm>
              <a:prstGeom prst="rect">
                <a:avLst/>
              </a:prstGeom>
              <a:gradFill rotWithShape="1">
                <a:gsLst>
                  <a:gs pos="0">
                    <a:schemeClr val="tx2"/>
                  </a:gs>
                  <a:gs pos="100000">
                    <a:schemeClr val="tx2">
                      <a:gamma/>
                      <a:shade val="66275"/>
                      <a:invGamma/>
                    </a:schemeClr>
                  </a:gs>
                </a:gsLst>
                <a:lin ang="5400000" scaled="1"/>
              </a:gradFill>
              <a:ln w="9525" algn="ctr">
                <a:noFill/>
                <a:miter lim="800000"/>
                <a:headEnd/>
                <a:tailEnd/>
              </a:ln>
              <a:effectLst/>
            </p:spPr>
            <p:txBody>
              <a:bodyPr wrap="none" anchor="ctr"/>
              <a:lstStyle/>
              <a:p>
                <a:pPr defTabSz="783648" eaLnBrk="0" fontAlgn="base" hangingPunct="0">
                  <a:spcBef>
                    <a:spcPct val="0"/>
                  </a:spcBef>
                  <a:spcAft>
                    <a:spcPct val="0"/>
                  </a:spcAft>
                  <a:defRPr/>
                </a:pPr>
                <a:endParaRPr lang="en-US" dirty="0">
                  <a:solidFill>
                    <a:srgbClr val="042341"/>
                  </a:solidFill>
                  <a:ea typeface="Arial Unicode MS" pitchFamily="34" charset="-128"/>
                  <a:cs typeface="Arial Unicode MS" pitchFamily="34" charset="-128"/>
                </a:endParaRPr>
              </a:p>
            </p:txBody>
          </p:sp>
          <p:sp>
            <p:nvSpPr>
              <p:cNvPr id="29765" name="Rectangle 69"/>
              <p:cNvSpPr>
                <a:spLocks noChangeArrowheads="1"/>
              </p:cNvSpPr>
              <p:nvPr/>
            </p:nvSpPr>
            <p:spPr bwMode="gray">
              <a:xfrm>
                <a:off x="2838" y="1757"/>
                <a:ext cx="737" cy="114"/>
              </a:xfrm>
              <a:prstGeom prst="rect">
                <a:avLst/>
              </a:prstGeom>
              <a:gradFill rotWithShape="1">
                <a:gsLst>
                  <a:gs pos="0">
                    <a:schemeClr val="tx2">
                      <a:gamma/>
                      <a:tint val="80000"/>
                      <a:invGamma/>
                    </a:schemeClr>
                  </a:gs>
                  <a:gs pos="100000">
                    <a:schemeClr val="tx2"/>
                  </a:gs>
                </a:gsLst>
                <a:lin ang="5400000" scaled="1"/>
              </a:gradFill>
              <a:ln w="9525" algn="ctr">
                <a:noFill/>
                <a:miter lim="800000"/>
                <a:headEnd/>
                <a:tailEnd/>
              </a:ln>
              <a:effectLst/>
            </p:spPr>
            <p:txBody>
              <a:bodyPr wrap="none" anchor="ctr"/>
              <a:lstStyle/>
              <a:p>
                <a:pPr defTabSz="783648" eaLnBrk="0" fontAlgn="base" hangingPunct="0">
                  <a:spcBef>
                    <a:spcPct val="0"/>
                  </a:spcBef>
                  <a:spcAft>
                    <a:spcPct val="0"/>
                  </a:spcAft>
                  <a:defRPr/>
                </a:pPr>
                <a:endParaRPr lang="en-US" dirty="0">
                  <a:solidFill>
                    <a:srgbClr val="042341"/>
                  </a:solidFill>
                  <a:ea typeface="Arial Unicode MS" pitchFamily="34" charset="-128"/>
                  <a:cs typeface="Arial Unicode MS" pitchFamily="34" charset="-128"/>
                </a:endParaRPr>
              </a:p>
            </p:txBody>
          </p:sp>
        </p:grpSp>
        <p:sp>
          <p:nvSpPr>
            <p:cNvPr id="38955" name="TextBox 16"/>
            <p:cNvSpPr txBox="1">
              <a:spLocks noChangeArrowheads="1"/>
            </p:cNvSpPr>
            <p:nvPr/>
          </p:nvSpPr>
          <p:spPr bwMode="gray">
            <a:xfrm>
              <a:off x="3018" y="2022"/>
              <a:ext cx="378" cy="233"/>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en-GB" sz="2100" b="1" dirty="0" smtClean="0">
                  <a:solidFill>
                    <a:srgbClr val="FFFFFF"/>
                  </a:solidFill>
                  <a:ea typeface="Arial Unicode MS" pitchFamily="34" charset="-128"/>
                  <a:cs typeface="Arial Unicode MS" pitchFamily="34" charset="-128"/>
                </a:rPr>
                <a:t>1.54</a:t>
              </a:r>
            </a:p>
          </p:txBody>
        </p:sp>
      </p:grpSp>
      <p:grpSp>
        <p:nvGrpSpPr>
          <p:cNvPr id="8" name="Group 95"/>
          <p:cNvGrpSpPr>
            <a:grpSpLocks/>
          </p:cNvGrpSpPr>
          <p:nvPr/>
        </p:nvGrpSpPr>
        <p:grpSpPr bwMode="auto">
          <a:xfrm>
            <a:off x="6225066" y="1971040"/>
            <a:ext cx="1052988" cy="2236470"/>
            <a:chOff x="4357" y="1598"/>
            <a:chExt cx="737" cy="1761"/>
          </a:xfrm>
        </p:grpSpPr>
        <p:grpSp>
          <p:nvGrpSpPr>
            <p:cNvPr id="9" name="Group 87"/>
            <p:cNvGrpSpPr>
              <a:grpSpLocks/>
            </p:cNvGrpSpPr>
            <p:nvPr/>
          </p:nvGrpSpPr>
          <p:grpSpPr bwMode="auto">
            <a:xfrm>
              <a:off x="4357" y="1598"/>
              <a:ext cx="737" cy="1761"/>
              <a:chOff x="4357" y="1598"/>
              <a:chExt cx="737" cy="1761"/>
            </a:xfrm>
          </p:grpSpPr>
          <p:sp>
            <p:nvSpPr>
              <p:cNvPr id="29768" name="Rectangle 72"/>
              <p:cNvSpPr>
                <a:spLocks noChangeArrowheads="1"/>
              </p:cNvSpPr>
              <p:nvPr/>
            </p:nvSpPr>
            <p:spPr bwMode="gray">
              <a:xfrm>
                <a:off x="4357" y="1598"/>
                <a:ext cx="737" cy="1761"/>
              </a:xfrm>
              <a:prstGeom prst="rect">
                <a:avLst/>
              </a:prstGeom>
              <a:gradFill rotWithShape="1">
                <a:gsLst>
                  <a:gs pos="0">
                    <a:schemeClr val="folHlink"/>
                  </a:gs>
                  <a:gs pos="100000">
                    <a:schemeClr val="folHlink">
                      <a:gamma/>
                      <a:shade val="66275"/>
                      <a:invGamma/>
                    </a:schemeClr>
                  </a:gs>
                </a:gsLst>
                <a:lin ang="5400000" scaled="1"/>
              </a:gradFill>
              <a:ln w="9525" algn="ctr">
                <a:noFill/>
                <a:miter lim="800000"/>
                <a:headEnd/>
                <a:tailEnd/>
              </a:ln>
              <a:effectLst/>
            </p:spPr>
            <p:txBody>
              <a:bodyPr anchor="ctr"/>
              <a:lstStyle/>
              <a:p>
                <a:pPr defTabSz="783648" eaLnBrk="0" fontAlgn="base" hangingPunct="0">
                  <a:spcBef>
                    <a:spcPct val="0"/>
                  </a:spcBef>
                  <a:spcAft>
                    <a:spcPct val="0"/>
                  </a:spcAft>
                  <a:defRPr/>
                </a:pPr>
                <a:endParaRPr lang="en-US" dirty="0">
                  <a:solidFill>
                    <a:srgbClr val="042341"/>
                  </a:solidFill>
                  <a:ea typeface="Arial Unicode MS" pitchFamily="34" charset="-128"/>
                  <a:cs typeface="Arial Unicode MS" pitchFamily="34" charset="-128"/>
                </a:endParaRPr>
              </a:p>
            </p:txBody>
          </p:sp>
          <p:sp>
            <p:nvSpPr>
              <p:cNvPr id="38953" name="Rectangle 68"/>
              <p:cNvSpPr>
                <a:spLocks noChangeArrowheads="1"/>
              </p:cNvSpPr>
              <p:nvPr/>
            </p:nvSpPr>
            <p:spPr bwMode="gray">
              <a:xfrm>
                <a:off x="4357" y="1598"/>
                <a:ext cx="737" cy="114"/>
              </a:xfrm>
              <a:prstGeom prst="rect">
                <a:avLst/>
              </a:prstGeom>
              <a:gradFill rotWithShape="1">
                <a:gsLst>
                  <a:gs pos="0">
                    <a:srgbClr val="B7BFC5"/>
                  </a:gs>
                  <a:gs pos="100000">
                    <a:schemeClr val="folHlink"/>
                  </a:gs>
                </a:gsLst>
                <a:lin ang="5400000" scaled="1"/>
              </a:gradFill>
              <a:ln w="9525" algn="ctr">
                <a:noFill/>
                <a:miter lim="800000"/>
                <a:headEnd/>
                <a:tailEnd/>
              </a:ln>
            </p:spPr>
            <p:txBody>
              <a:bodyPr anchor="ctr"/>
              <a:lstStyle/>
              <a:p>
                <a:pPr defTabSz="783648" eaLnBrk="0" fontAlgn="base" hangingPunct="0">
                  <a:spcBef>
                    <a:spcPct val="0"/>
                  </a:spcBef>
                  <a:spcAft>
                    <a:spcPct val="0"/>
                  </a:spcAft>
                </a:pPr>
                <a:endParaRPr lang="en-GB" dirty="0" smtClean="0">
                  <a:solidFill>
                    <a:srgbClr val="042341"/>
                  </a:solidFill>
                  <a:ea typeface="Arial Unicode MS" pitchFamily="34" charset="-128"/>
                  <a:cs typeface="Arial Unicode MS" pitchFamily="34" charset="-128"/>
                </a:endParaRPr>
              </a:p>
            </p:txBody>
          </p:sp>
        </p:grpSp>
        <p:sp>
          <p:nvSpPr>
            <p:cNvPr id="38951" name="TextBox 16"/>
            <p:cNvSpPr txBox="1">
              <a:spLocks noChangeArrowheads="1"/>
            </p:cNvSpPr>
            <p:nvPr/>
          </p:nvSpPr>
          <p:spPr bwMode="gray">
            <a:xfrm>
              <a:off x="4537" y="1855"/>
              <a:ext cx="378" cy="233"/>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en-GB" sz="2100" b="1" dirty="0" smtClean="0">
                  <a:solidFill>
                    <a:srgbClr val="FFFFFF"/>
                  </a:solidFill>
                  <a:ea typeface="Arial Unicode MS" pitchFamily="34" charset="-128"/>
                  <a:cs typeface="Arial Unicode MS" pitchFamily="34" charset="-128"/>
                </a:rPr>
                <a:t>1.71</a:t>
              </a:r>
            </a:p>
          </p:txBody>
        </p:sp>
      </p:grpSp>
      <p:sp>
        <p:nvSpPr>
          <p:cNvPr id="230416" name="Rectangle 20"/>
          <p:cNvSpPr>
            <a:spLocks noChangeArrowheads="1"/>
          </p:cNvSpPr>
          <p:nvPr/>
        </p:nvSpPr>
        <p:spPr bwMode="gray">
          <a:xfrm>
            <a:off x="3310414" y="1419860"/>
            <a:ext cx="394335" cy="353060"/>
          </a:xfrm>
          <a:prstGeom prst="rect">
            <a:avLst/>
          </a:prstGeom>
          <a:noFill/>
          <a:ln w="9525" algn="ctr">
            <a:noFill/>
            <a:miter lim="800000"/>
            <a:headEnd/>
            <a:tailEnd/>
          </a:ln>
        </p:spPr>
        <p:txBody>
          <a:bodyPr wrap="none" lIns="0" tIns="0" rIns="0" bIns="0" anchor="ctr"/>
          <a:lstStyle/>
          <a:p>
            <a:pPr algn="ctr" defTabSz="783648" eaLnBrk="0" fontAlgn="base" hangingPunct="0">
              <a:lnSpc>
                <a:spcPct val="90000"/>
              </a:lnSpc>
              <a:spcBef>
                <a:spcPct val="0"/>
              </a:spcBef>
              <a:spcAft>
                <a:spcPct val="0"/>
              </a:spcAft>
            </a:pPr>
            <a:r>
              <a:rPr lang="en-GB" sz="1400" b="1" dirty="0" smtClean="0">
                <a:solidFill>
                  <a:srgbClr val="0084CB"/>
                </a:solidFill>
                <a:ea typeface="Arial Unicode MS" pitchFamily="34" charset="-128"/>
                <a:cs typeface="Arial Unicode MS" pitchFamily="34" charset="-128"/>
              </a:rPr>
              <a:t>RRR</a:t>
            </a:r>
          </a:p>
          <a:p>
            <a:pPr algn="ctr" defTabSz="783648" eaLnBrk="0" fontAlgn="base" hangingPunct="0">
              <a:lnSpc>
                <a:spcPct val="90000"/>
              </a:lnSpc>
              <a:spcBef>
                <a:spcPct val="0"/>
              </a:spcBef>
              <a:spcAft>
                <a:spcPct val="0"/>
              </a:spcAft>
            </a:pPr>
            <a:r>
              <a:rPr lang="en-GB" sz="1400" b="1" dirty="0" smtClean="0">
                <a:solidFill>
                  <a:srgbClr val="005C84"/>
                </a:solidFill>
                <a:ea typeface="Arial Unicode MS" pitchFamily="34" charset="-128"/>
                <a:cs typeface="Arial Unicode MS" pitchFamily="34" charset="-128"/>
              </a:rPr>
              <a:t>35%</a:t>
            </a:r>
            <a:endParaRPr lang="en-US" sz="1400" b="1" dirty="0" smtClean="0">
              <a:solidFill>
                <a:srgbClr val="005C84"/>
              </a:solidFill>
              <a:ea typeface="Arial Unicode MS" pitchFamily="34" charset="-128"/>
              <a:cs typeface="Arial Unicode MS" pitchFamily="34" charset="-128"/>
            </a:endParaRPr>
          </a:p>
        </p:txBody>
      </p:sp>
      <p:sp>
        <p:nvSpPr>
          <p:cNvPr id="230418" name="Text Box 10"/>
          <p:cNvSpPr txBox="1">
            <a:spLocks noChangeArrowheads="1"/>
          </p:cNvSpPr>
          <p:nvPr/>
        </p:nvSpPr>
        <p:spPr bwMode="gray">
          <a:xfrm>
            <a:off x="3434715" y="961390"/>
            <a:ext cx="2213134" cy="308610"/>
          </a:xfrm>
          <a:prstGeom prst="rect">
            <a:avLst/>
          </a:prstGeom>
          <a:noFill/>
          <a:ln w="9525" algn="ctr">
            <a:noFill/>
            <a:miter lim="800000"/>
            <a:headEnd/>
            <a:tailEnd/>
          </a:ln>
        </p:spPr>
        <p:txBody>
          <a:bodyPr wrap="none" lIns="0" tIns="0" rIns="0" bIns="0" anchor="ctr"/>
          <a:lstStyle/>
          <a:p>
            <a:pPr algn="ctr" defTabSz="783648" eaLnBrk="0" fontAlgn="base" hangingPunct="0">
              <a:lnSpc>
                <a:spcPct val="90000"/>
              </a:lnSpc>
              <a:spcBef>
                <a:spcPct val="0"/>
              </a:spcBef>
              <a:spcAft>
                <a:spcPct val="0"/>
              </a:spcAft>
            </a:pPr>
            <a:r>
              <a:rPr lang="de-DE" b="1" dirty="0" smtClean="0">
                <a:solidFill>
                  <a:srgbClr val="0084CB"/>
                </a:solidFill>
                <a:ea typeface="Arial Unicode MS" pitchFamily="34" charset="-128"/>
                <a:cs typeface="Arial Unicode MS" pitchFamily="34" charset="-128"/>
              </a:rPr>
              <a:t>RR 0.65</a:t>
            </a:r>
            <a:r>
              <a:rPr lang="de-DE" b="1" dirty="0" smtClean="0">
                <a:solidFill>
                  <a:srgbClr val="005C84"/>
                </a:solidFill>
                <a:ea typeface="Arial Unicode MS" pitchFamily="34" charset="-128"/>
                <a:cs typeface="Arial Unicode MS" pitchFamily="34" charset="-128"/>
              </a:rPr>
              <a:t> </a:t>
            </a:r>
            <a:r>
              <a:rPr lang="de-DE" dirty="0" smtClean="0">
                <a:solidFill>
                  <a:srgbClr val="005C84"/>
                </a:solidFill>
                <a:ea typeface="Arial Unicode MS" pitchFamily="34" charset="-128"/>
                <a:cs typeface="Arial Unicode MS" pitchFamily="34" charset="-128"/>
              </a:rPr>
              <a:t>(95% CI: 0.52–0.81)</a:t>
            </a:r>
          </a:p>
          <a:p>
            <a:pPr algn="ctr" defTabSz="783648" eaLnBrk="0" fontAlgn="base" hangingPunct="0">
              <a:lnSpc>
                <a:spcPct val="90000"/>
              </a:lnSpc>
              <a:spcBef>
                <a:spcPct val="0"/>
              </a:spcBef>
              <a:spcAft>
                <a:spcPct val="0"/>
              </a:spcAft>
            </a:pPr>
            <a:r>
              <a:rPr lang="de-DE" sz="1100" b="1" dirty="0" smtClean="0">
                <a:solidFill>
                  <a:srgbClr val="005C84"/>
                </a:solidFill>
                <a:ea typeface="Arial Unicode MS" pitchFamily="34" charset="-128"/>
                <a:cs typeface="Arial Unicode MS" pitchFamily="34" charset="-128"/>
              </a:rPr>
              <a:t>P&lt;0.001 (superiority)</a:t>
            </a:r>
          </a:p>
        </p:txBody>
      </p:sp>
      <p:sp>
        <p:nvSpPr>
          <p:cNvPr id="38948" name="Text Box 64"/>
          <p:cNvSpPr txBox="1">
            <a:spLocks noChangeArrowheads="1"/>
          </p:cNvSpPr>
          <p:nvPr/>
        </p:nvSpPr>
        <p:spPr bwMode="gray">
          <a:xfrm>
            <a:off x="1318738" y="4800244"/>
            <a:ext cx="6052939" cy="430887"/>
          </a:xfrm>
          <a:prstGeom prst="rect">
            <a:avLst/>
          </a:prstGeom>
          <a:noFill/>
          <a:ln w="9525" algn="ctr">
            <a:noFill/>
            <a:miter lim="800000"/>
            <a:headEnd/>
            <a:tailEnd/>
          </a:ln>
        </p:spPr>
        <p:txBody>
          <a:bodyPr wrap="none" lIns="0" tIns="0" rIns="0" bIns="0" anchor="b">
            <a:spAutoFit/>
          </a:bodyPr>
          <a:lstStyle/>
          <a:p>
            <a:pPr defTabSz="783648" eaLnBrk="0" fontAlgn="base" hangingPunct="0">
              <a:spcBef>
                <a:spcPct val="0"/>
              </a:spcBef>
              <a:spcAft>
                <a:spcPct val="0"/>
              </a:spcAft>
            </a:pPr>
            <a:r>
              <a:rPr lang="en-GB" sz="900" dirty="0" smtClean="0">
                <a:solidFill>
                  <a:srgbClr val="E5EBEF"/>
                </a:solidFill>
                <a:ea typeface="Arial Unicode MS" pitchFamily="34" charset="-128"/>
                <a:cs typeface="Arial Unicode MS" pitchFamily="34" charset="-128"/>
              </a:rPr>
              <a:t>D = </a:t>
            </a:r>
            <a:r>
              <a:rPr lang="en-GB" sz="900" dirty="0" err="1" smtClean="0">
                <a:solidFill>
                  <a:srgbClr val="E5EBEF"/>
                </a:solidFill>
                <a:ea typeface="Arial Unicode MS" pitchFamily="34" charset="-128"/>
                <a:cs typeface="Arial Unicode MS" pitchFamily="34" charset="-128"/>
              </a:rPr>
              <a:t>dabigatran</a:t>
            </a:r>
            <a:r>
              <a:rPr lang="en-GB" sz="900" dirty="0" smtClean="0">
                <a:solidFill>
                  <a:srgbClr val="E5EBEF"/>
                </a:solidFill>
                <a:ea typeface="Arial Unicode MS" pitchFamily="34" charset="-128"/>
                <a:cs typeface="Arial Unicode MS" pitchFamily="34" charset="-128"/>
              </a:rPr>
              <a:t>; </a:t>
            </a:r>
            <a:r>
              <a:rPr lang="de-DE" sz="900" dirty="0" smtClean="0">
                <a:solidFill>
                  <a:srgbClr val="D6DEE4"/>
                </a:solidFill>
                <a:ea typeface="Arial Unicode MS" pitchFamily="34" charset="-128"/>
                <a:cs typeface="Arial Unicode MS" pitchFamily="34" charset="-128"/>
              </a:rPr>
              <a:t>RR = relative risk; RRR = relative risk reduction; SSE = systemic embolism.</a:t>
            </a:r>
          </a:p>
          <a:p>
            <a:pPr defTabSz="783648" eaLnBrk="0" fontAlgn="base" hangingPunct="0">
              <a:spcBef>
                <a:spcPct val="0"/>
              </a:spcBef>
              <a:spcAft>
                <a:spcPct val="0"/>
              </a:spcAft>
            </a:pPr>
            <a:r>
              <a:rPr lang="en-GB" sz="900" dirty="0" err="1" smtClean="0">
                <a:solidFill>
                  <a:srgbClr val="D6DEE4"/>
                </a:solidFill>
                <a:ea typeface="Arial Unicode MS" pitchFamily="34" charset="-128"/>
                <a:cs typeface="Arial Unicode MS" pitchFamily="34" charset="-128"/>
              </a:rPr>
              <a:t>Dabigatran</a:t>
            </a:r>
            <a:r>
              <a:rPr lang="en-GB" sz="900" dirty="0" smtClean="0">
                <a:solidFill>
                  <a:srgbClr val="D6DEE4"/>
                </a:solidFill>
                <a:ea typeface="Arial Unicode MS" pitchFamily="34" charset="-128"/>
                <a:cs typeface="Arial Unicode MS" pitchFamily="34" charset="-128"/>
              </a:rPr>
              <a:t> </a:t>
            </a:r>
            <a:r>
              <a:rPr lang="en-GB" sz="900" dirty="0" err="1" smtClean="0">
                <a:solidFill>
                  <a:srgbClr val="D6DEE4"/>
                </a:solidFill>
                <a:ea typeface="Arial Unicode MS" pitchFamily="34" charset="-128"/>
                <a:cs typeface="Arial Unicode MS" pitchFamily="34" charset="-128"/>
              </a:rPr>
              <a:t>etexilate</a:t>
            </a:r>
            <a:r>
              <a:rPr lang="en-GB" sz="900" dirty="0" smtClean="0">
                <a:solidFill>
                  <a:srgbClr val="D6DEE4"/>
                </a:solidFill>
                <a:ea typeface="Arial Unicode MS" pitchFamily="34" charset="-128"/>
                <a:cs typeface="Arial Unicode MS" pitchFamily="34" charset="-128"/>
              </a:rPr>
              <a:t> is not approved for clinical use in stroke prevention in </a:t>
            </a:r>
            <a:r>
              <a:rPr lang="en-GB" sz="900" dirty="0" err="1" smtClean="0">
                <a:solidFill>
                  <a:srgbClr val="D6DEE4"/>
                </a:solidFill>
                <a:ea typeface="Arial Unicode MS" pitchFamily="34" charset="-128"/>
                <a:cs typeface="Arial Unicode MS" pitchFamily="34" charset="-128"/>
              </a:rPr>
              <a:t>atrial</a:t>
            </a:r>
            <a:r>
              <a:rPr lang="en-GB" sz="900" dirty="0" smtClean="0">
                <a:solidFill>
                  <a:srgbClr val="D6DEE4"/>
                </a:solidFill>
                <a:ea typeface="Arial Unicode MS" pitchFamily="34" charset="-128"/>
                <a:cs typeface="Arial Unicode MS" pitchFamily="34" charset="-128"/>
              </a:rPr>
              <a:t> fibrillation outside the US and Canada.</a:t>
            </a:r>
          </a:p>
          <a:p>
            <a:pPr defTabSz="783648" eaLnBrk="0" fontAlgn="base" hangingPunct="0">
              <a:spcBef>
                <a:spcPct val="0"/>
              </a:spcBef>
              <a:spcAft>
                <a:spcPct val="0"/>
              </a:spcAft>
            </a:pPr>
            <a:r>
              <a:rPr lang="de-DE" sz="900" dirty="0" smtClean="0">
                <a:solidFill>
                  <a:srgbClr val="D6DEE4"/>
                </a:solidFill>
                <a:ea typeface="Arial Unicode MS" pitchFamily="34" charset="-128"/>
                <a:cs typeface="Arial Unicode MS" pitchFamily="34" charset="-128"/>
              </a:rPr>
              <a:t>Connolly SJ, et al. </a:t>
            </a:r>
            <a:r>
              <a:rPr lang="de-DE" sz="900" i="1" dirty="0" smtClean="0">
                <a:solidFill>
                  <a:srgbClr val="D6DEE4"/>
                </a:solidFill>
                <a:ea typeface="Arial Unicode MS" pitchFamily="34" charset="-128"/>
                <a:cs typeface="Arial Unicode MS" pitchFamily="34" charset="-128"/>
              </a:rPr>
              <a:t>N Engl J Med </a:t>
            </a:r>
            <a:r>
              <a:rPr lang="de-DE" sz="900" dirty="0" smtClean="0">
                <a:solidFill>
                  <a:srgbClr val="D6DEE4"/>
                </a:solidFill>
                <a:ea typeface="Arial Unicode MS" pitchFamily="34" charset="-128"/>
                <a:cs typeface="Arial Unicode MS" pitchFamily="34" charset="-128"/>
              </a:rPr>
              <a:t>2010;363:1875-1876.</a:t>
            </a:r>
          </a:p>
        </p:txBody>
      </p:sp>
      <p:sp>
        <p:nvSpPr>
          <p:cNvPr id="38949" name="Text Box 7"/>
          <p:cNvSpPr txBox="1">
            <a:spLocks noChangeArrowheads="1"/>
          </p:cNvSpPr>
          <p:nvPr/>
        </p:nvSpPr>
        <p:spPr bwMode="gray">
          <a:xfrm>
            <a:off x="615792" y="4481831"/>
            <a:ext cx="747236" cy="219710"/>
          </a:xfrm>
          <a:prstGeom prst="rect">
            <a:avLst/>
          </a:prstGeom>
          <a:noFill/>
          <a:ln w="9525">
            <a:noFill/>
            <a:miter lim="800000"/>
            <a:headEnd/>
            <a:tailEnd/>
          </a:ln>
        </p:spPr>
        <p:txBody>
          <a:bodyPr wrap="none" lIns="78365" tIns="39183" rIns="78365" bIns="39183"/>
          <a:lstStyle/>
          <a:p>
            <a:pPr algn="r" defTabSz="783648" eaLnBrk="0" fontAlgn="base" hangingPunct="0">
              <a:spcBef>
                <a:spcPct val="50000"/>
              </a:spcBef>
              <a:spcAft>
                <a:spcPct val="0"/>
              </a:spcAft>
            </a:pPr>
            <a:r>
              <a:rPr lang="de-DE" sz="1000" dirty="0" smtClean="0">
                <a:solidFill>
                  <a:srgbClr val="042341"/>
                </a:solidFill>
                <a:ea typeface="Arial Unicode MS" pitchFamily="34" charset="-128"/>
                <a:cs typeface="Arial Unicode MS" pitchFamily="34" charset="-128"/>
              </a:rPr>
              <a:t>Events/n: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000"/>
                                        <p:tgtEl>
                                          <p:spTgt spid="8"/>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1000"/>
                                        <p:tgtEl>
                                          <p:spTgt spid="2"/>
                                        </p:tgtEl>
                                      </p:cBhvr>
                                    </p:animEffect>
                                  </p:childTnLst>
                                </p:cTn>
                              </p:par>
                              <p:par>
                                <p:cTn id="18" presetID="10" presetClass="entr" presetSubtype="0" fill="hold" nodeType="withEffect">
                                  <p:stCondLst>
                                    <p:cond delay="500"/>
                                  </p:stCondLst>
                                  <p:childTnLst>
                                    <p:set>
                                      <p:cBhvr>
                                        <p:cTn id="19" dur="1" fill="hold">
                                          <p:stCondLst>
                                            <p:cond delay="0"/>
                                          </p:stCondLst>
                                        </p:cTn>
                                        <p:tgtEl>
                                          <p:spTgt spid="230418">
                                            <p:txEl>
                                              <p:pRg st="0" end="0"/>
                                            </p:txEl>
                                          </p:spTgt>
                                        </p:tgtEl>
                                        <p:attrNameLst>
                                          <p:attrName>style.visibility</p:attrName>
                                        </p:attrNameLst>
                                      </p:cBhvr>
                                      <p:to>
                                        <p:strVal val="visible"/>
                                      </p:to>
                                    </p:set>
                                    <p:animEffect transition="in" filter="fade">
                                      <p:cBhvr>
                                        <p:cTn id="20" dur="500"/>
                                        <p:tgtEl>
                                          <p:spTgt spid="230418">
                                            <p:txEl>
                                              <p:pRg st="0" end="0"/>
                                            </p:txEl>
                                          </p:spTgt>
                                        </p:tgtEl>
                                      </p:cBhvr>
                                    </p:animEffect>
                                  </p:childTnLst>
                                </p:cTn>
                              </p:par>
                              <p:par>
                                <p:cTn id="21" presetID="10" presetClass="entr" presetSubtype="0" fill="hold" nodeType="withEffect">
                                  <p:stCondLst>
                                    <p:cond delay="500"/>
                                  </p:stCondLst>
                                  <p:childTnLst>
                                    <p:set>
                                      <p:cBhvr>
                                        <p:cTn id="22" dur="1" fill="hold">
                                          <p:stCondLst>
                                            <p:cond delay="0"/>
                                          </p:stCondLst>
                                        </p:cTn>
                                        <p:tgtEl>
                                          <p:spTgt spid="230418">
                                            <p:txEl>
                                              <p:pRg st="1" end="1"/>
                                            </p:txEl>
                                          </p:spTgt>
                                        </p:tgtEl>
                                        <p:attrNameLst>
                                          <p:attrName>style.visibility</p:attrName>
                                        </p:attrNameLst>
                                      </p:cBhvr>
                                      <p:to>
                                        <p:strVal val="visible"/>
                                      </p:to>
                                    </p:set>
                                    <p:animEffect transition="in" filter="fade">
                                      <p:cBhvr>
                                        <p:cTn id="23" dur="500"/>
                                        <p:tgtEl>
                                          <p:spTgt spid="230418">
                                            <p:txEl>
                                              <p:pRg st="1" end="1"/>
                                            </p:txEl>
                                          </p:spTgt>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1000"/>
                                        <p:tgtEl>
                                          <p:spTgt spid="5"/>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30408"/>
                                        </p:tgtEl>
                                        <p:attrNameLst>
                                          <p:attrName>style.visibility</p:attrName>
                                        </p:attrNameLst>
                                      </p:cBhvr>
                                      <p:to>
                                        <p:strVal val="visible"/>
                                      </p:to>
                                    </p:set>
                                    <p:animEffect transition="in" filter="fade">
                                      <p:cBhvr>
                                        <p:cTn id="30" dur="500"/>
                                        <p:tgtEl>
                                          <p:spTgt spid="23040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30416"/>
                                        </p:tgtEl>
                                        <p:attrNameLst>
                                          <p:attrName>style.visibility</p:attrName>
                                        </p:attrNameLst>
                                      </p:cBhvr>
                                      <p:to>
                                        <p:strVal val="visible"/>
                                      </p:to>
                                    </p:set>
                                    <p:animEffect transition="in" filter="fade">
                                      <p:cBhvr>
                                        <p:cTn id="34" dur="1000"/>
                                        <p:tgtEl>
                                          <p:spTgt spid="230416"/>
                                        </p:tgtEl>
                                      </p:cBhvr>
                                    </p:animEffect>
                                  </p:childTnLst>
                                </p:cTn>
                              </p:par>
                            </p:childTnLst>
                          </p:cTn>
                        </p:par>
                        <p:par>
                          <p:cTn id="35" fill="hold">
                            <p:stCondLst>
                              <p:cond delay="4000"/>
                            </p:stCondLst>
                            <p:childTnLst>
                              <p:par>
                                <p:cTn id="36" presetID="26" presetClass="emph" presetSubtype="0" fill="hold" nodeType="afterEffect">
                                  <p:stCondLst>
                                    <p:cond delay="400"/>
                                  </p:stCondLst>
                                  <p:childTnLst>
                                    <p:animEffect transition="out" filter="fade">
                                      <p:cBhvr>
                                        <p:cTn id="37" dur="500" tmFilter="0, 0; .2, .5; .8, .5; 1, 0"/>
                                        <p:tgtEl>
                                          <p:spTgt spid="230418">
                                            <p:txEl>
                                              <p:pRg st="1" end="1"/>
                                            </p:txEl>
                                          </p:spTgt>
                                        </p:tgtEl>
                                      </p:cBhvr>
                                    </p:animEffect>
                                    <p:animScale>
                                      <p:cBhvr>
                                        <p:cTn id="38" dur="250" autoRev="1" fill="hold"/>
                                        <p:tgtEl>
                                          <p:spTgt spid="230418">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p:bldP spid="2304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6"/>
          <p:cNvSpPr>
            <a:spLocks noGrp="1"/>
          </p:cNvSpPr>
          <p:nvPr>
            <p:ph type="title"/>
          </p:nvPr>
        </p:nvSpPr>
        <p:spPr>
          <a:xfrm>
            <a:off x="330042" y="130810"/>
            <a:ext cx="7685246" cy="750570"/>
          </a:xfrm>
        </p:spPr>
        <p:txBody>
          <a:bodyPr/>
          <a:lstStyle/>
          <a:p>
            <a:r>
              <a:rPr lang="en-US" sz="2400" dirty="0" err="1" smtClean="0">
                <a:latin typeface="Arial" pitchFamily="34" charset="0"/>
              </a:rPr>
              <a:t>Dabigatran</a:t>
            </a:r>
            <a:r>
              <a:rPr lang="en-US" sz="2400" dirty="0" smtClean="0">
                <a:latin typeface="Arial" pitchFamily="34" charset="0"/>
              </a:rPr>
              <a:t> 150 mg bid provided superior stroke                        prevention </a:t>
            </a:r>
            <a:r>
              <a:rPr lang="en-US" sz="2400" dirty="0" err="1" smtClean="0">
                <a:latin typeface="Arial" pitchFamily="34" charset="0"/>
              </a:rPr>
              <a:t>vs</a:t>
            </a:r>
            <a:r>
              <a:rPr lang="en-US" sz="2400" dirty="0" smtClean="0">
                <a:latin typeface="Arial" pitchFamily="34" charset="0"/>
              </a:rPr>
              <a:t> warfarin</a:t>
            </a:r>
            <a:r>
              <a:rPr lang="en-US" sz="2400" baseline="30000" dirty="0" smtClean="0">
                <a:latin typeface="Arial" pitchFamily="34" charset="0"/>
              </a:rPr>
              <a:t>1,2 </a:t>
            </a:r>
            <a:r>
              <a:rPr lang="en-US" sz="2400" dirty="0" smtClean="0">
                <a:latin typeface="Arial" pitchFamily="34" charset="0"/>
              </a:rPr>
              <a:t> </a:t>
            </a:r>
            <a:endParaRPr lang="en-GB" sz="2400" baseline="30000" dirty="0" smtClean="0">
              <a:latin typeface="Arial" pitchFamily="34" charset="0"/>
            </a:endParaRPr>
          </a:p>
        </p:txBody>
      </p:sp>
      <p:pic>
        <p:nvPicPr>
          <p:cNvPr id="37891" name="Picture 1" descr="R:\Publicis Life Brands\Boehringer Ingelheim\PRADAXA GLOBAL\2010\Promotional Slide Set\PNGs\35%reducedstroke.png"/>
          <p:cNvPicPr>
            <a:picLocks noChangeAspect="1" noChangeArrowheads="1"/>
          </p:cNvPicPr>
          <p:nvPr/>
        </p:nvPicPr>
        <p:blipFill>
          <a:blip r:embed="rId2" cstate="print"/>
          <a:srcRect/>
          <a:stretch>
            <a:fillRect/>
          </a:stretch>
        </p:blipFill>
        <p:spPr bwMode="auto">
          <a:xfrm>
            <a:off x="1645920" y="1516380"/>
            <a:ext cx="4114800" cy="2490470"/>
          </a:xfrm>
          <a:prstGeom prst="rect">
            <a:avLst/>
          </a:prstGeom>
          <a:noFill/>
          <a:ln w="9525">
            <a:noFill/>
            <a:miter lim="800000"/>
            <a:headEnd/>
            <a:tailEnd/>
          </a:ln>
        </p:spPr>
      </p:pic>
      <p:sp>
        <p:nvSpPr>
          <p:cNvPr id="9" name="Rectangle 8"/>
          <p:cNvSpPr>
            <a:spLocks noChangeArrowheads="1"/>
          </p:cNvSpPr>
          <p:nvPr/>
        </p:nvSpPr>
        <p:spPr bwMode="auto">
          <a:xfrm>
            <a:off x="228600" y="5161047"/>
            <a:ext cx="5423535" cy="325353"/>
          </a:xfrm>
          <a:prstGeom prst="rect">
            <a:avLst/>
          </a:prstGeom>
          <a:noFill/>
          <a:ln w="9525">
            <a:noFill/>
            <a:miter lim="800000"/>
            <a:headEnd/>
            <a:tailEnd/>
          </a:ln>
        </p:spPr>
        <p:txBody>
          <a:bodyPr lIns="78365" tIns="39183" rIns="78365" bIns="39183">
            <a:spAutoFit/>
          </a:bodyPr>
          <a:lstStyle/>
          <a:p>
            <a:pPr marL="0" lvl="2" algn="r" defTabSz="783648" eaLnBrk="0" fontAlgn="base" hangingPunct="0">
              <a:spcBef>
                <a:spcPct val="50000"/>
              </a:spcBef>
              <a:spcAft>
                <a:spcPct val="0"/>
              </a:spcAft>
              <a:defRPr/>
            </a:pPr>
            <a:r>
              <a:rPr lang="en-GB" sz="800" b="1" dirty="0">
                <a:solidFill>
                  <a:srgbClr val="FFFFFF"/>
                </a:solidFill>
                <a:ea typeface="Arial Unicode MS" pitchFamily="34" charset="-128"/>
              </a:rPr>
              <a:t>1.</a:t>
            </a:r>
            <a:r>
              <a:rPr lang="en-GB" sz="800" dirty="0">
                <a:solidFill>
                  <a:srgbClr val="FFFFFF"/>
                </a:solidFill>
                <a:ea typeface="Arial Unicode MS" pitchFamily="34" charset="-128"/>
              </a:rPr>
              <a:t> Connolly SJ </a:t>
            </a:r>
            <a:r>
              <a:rPr lang="en-GB" sz="800" i="1" dirty="0">
                <a:solidFill>
                  <a:srgbClr val="FFFFFF"/>
                </a:solidFill>
                <a:ea typeface="Arial Unicode MS" pitchFamily="34" charset="-128"/>
              </a:rPr>
              <a:t>et al. N </a:t>
            </a:r>
            <a:r>
              <a:rPr lang="en-GB" sz="800" i="1" dirty="0" err="1">
                <a:solidFill>
                  <a:srgbClr val="FFFFFF"/>
                </a:solidFill>
                <a:ea typeface="Arial Unicode MS" pitchFamily="34" charset="-128"/>
              </a:rPr>
              <a:t>Engl</a:t>
            </a:r>
            <a:r>
              <a:rPr lang="en-GB" sz="800" i="1" dirty="0">
                <a:solidFill>
                  <a:srgbClr val="FFFFFF"/>
                </a:solidFill>
                <a:ea typeface="Arial Unicode MS" pitchFamily="34" charset="-128"/>
              </a:rPr>
              <a:t> J Med </a:t>
            </a:r>
            <a:r>
              <a:rPr lang="en-GB" sz="800" dirty="0">
                <a:solidFill>
                  <a:srgbClr val="FFFFFF"/>
                </a:solidFill>
                <a:ea typeface="Arial Unicode MS" pitchFamily="34" charset="-128"/>
              </a:rPr>
              <a:t>2009; </a:t>
            </a:r>
            <a:r>
              <a:rPr lang="en-GB" sz="800" b="1" dirty="0">
                <a:solidFill>
                  <a:srgbClr val="FFFFFF"/>
                </a:solidFill>
                <a:ea typeface="Arial Unicode MS" pitchFamily="34" charset="-128"/>
              </a:rPr>
              <a:t>361</a:t>
            </a:r>
            <a:r>
              <a:rPr lang="en-GB" sz="800" dirty="0">
                <a:solidFill>
                  <a:srgbClr val="FFFFFF"/>
                </a:solidFill>
                <a:ea typeface="Arial Unicode MS" pitchFamily="34" charset="-128"/>
              </a:rPr>
              <a:t>:1139–1151</a:t>
            </a:r>
            <a:r>
              <a:rPr lang="en-GB" sz="700" dirty="0">
                <a:solidFill>
                  <a:srgbClr val="FFFFFF"/>
                </a:solidFill>
                <a:ea typeface="Arial Unicode MS" pitchFamily="34" charset="-128"/>
                <a:cs typeface="Arial Unicode MS" pitchFamily="34" charset="-128"/>
              </a:rPr>
              <a:t>.</a:t>
            </a:r>
            <a:r>
              <a:rPr lang="en-GB" sz="700" dirty="0">
                <a:solidFill>
                  <a:srgbClr val="FFFFFF"/>
                </a:solidFill>
                <a:latin typeface="Century Gothic"/>
                <a:ea typeface="Arial Unicode MS" pitchFamily="34" charset="-128"/>
                <a:cs typeface="Arial Unicode MS" pitchFamily="34" charset="-128"/>
              </a:rPr>
              <a:t> </a:t>
            </a:r>
            <a:r>
              <a:rPr lang="en-GB" sz="700" b="1" dirty="0">
                <a:solidFill>
                  <a:srgbClr val="FFFFFF"/>
                </a:solidFill>
                <a:latin typeface="Century Gothic"/>
                <a:ea typeface="Arial Unicode MS" pitchFamily="34" charset="-128"/>
                <a:cs typeface="Arial Unicode MS" pitchFamily="34" charset="-128"/>
              </a:rPr>
              <a:t>2</a:t>
            </a:r>
            <a:r>
              <a:rPr lang="en-GB" sz="700" dirty="0">
                <a:solidFill>
                  <a:srgbClr val="FFFFFF"/>
                </a:solidFill>
                <a:latin typeface="Century Gothic"/>
                <a:ea typeface="Arial Unicode MS" pitchFamily="34" charset="-128"/>
                <a:cs typeface="Arial Unicode MS" pitchFamily="34" charset="-128"/>
              </a:rPr>
              <a:t>. </a:t>
            </a:r>
            <a:r>
              <a:rPr lang="en-GB" sz="800" dirty="0">
                <a:solidFill>
                  <a:srgbClr val="FFFFFF"/>
                </a:solidFill>
                <a:ea typeface="Arial Unicode MS" pitchFamily="34" charset="-128"/>
                <a:cs typeface="Arial Unicode MS" pitchFamily="34" charset="-128"/>
              </a:rPr>
              <a:t>Connolly SJ </a:t>
            </a:r>
            <a:r>
              <a:rPr lang="en-GB" sz="800" i="1" dirty="0">
                <a:solidFill>
                  <a:srgbClr val="FFFFFF"/>
                </a:solidFill>
                <a:ea typeface="Arial Unicode MS" pitchFamily="34" charset="-128"/>
                <a:cs typeface="Arial Unicode MS" pitchFamily="34" charset="-128"/>
              </a:rPr>
              <a:t>et a</a:t>
            </a:r>
            <a:r>
              <a:rPr lang="en-GB" sz="800" dirty="0">
                <a:solidFill>
                  <a:srgbClr val="FFFFFF"/>
                </a:solidFill>
                <a:ea typeface="Arial Unicode MS" pitchFamily="34" charset="-128"/>
                <a:cs typeface="Arial Unicode MS" pitchFamily="34" charset="-128"/>
              </a:rPr>
              <a:t>l. </a:t>
            </a:r>
            <a:r>
              <a:rPr lang="en-GB" sz="800" i="1" dirty="0">
                <a:solidFill>
                  <a:srgbClr val="FFFFFF"/>
                </a:solidFill>
                <a:ea typeface="Arial Unicode MS" pitchFamily="34" charset="-128"/>
                <a:cs typeface="Arial Unicode MS" pitchFamily="34" charset="-128"/>
              </a:rPr>
              <a:t>N </a:t>
            </a:r>
            <a:r>
              <a:rPr lang="en-GB" sz="800" i="1" dirty="0" err="1">
                <a:solidFill>
                  <a:srgbClr val="FFFFFF"/>
                </a:solidFill>
                <a:ea typeface="Arial Unicode MS" pitchFamily="34" charset="-128"/>
                <a:cs typeface="Arial Unicode MS" pitchFamily="34" charset="-128"/>
              </a:rPr>
              <a:t>Engl</a:t>
            </a:r>
            <a:r>
              <a:rPr lang="en-GB" sz="800" i="1" dirty="0">
                <a:solidFill>
                  <a:srgbClr val="FFFFFF"/>
                </a:solidFill>
                <a:ea typeface="Arial Unicode MS" pitchFamily="34" charset="-128"/>
                <a:cs typeface="Arial Unicode MS" pitchFamily="34" charset="-128"/>
              </a:rPr>
              <a:t> J Med </a:t>
            </a:r>
            <a:r>
              <a:rPr lang="en-GB" sz="800" dirty="0">
                <a:solidFill>
                  <a:srgbClr val="FFFFFF"/>
                </a:solidFill>
                <a:ea typeface="Arial Unicode MS" pitchFamily="34" charset="-128"/>
                <a:cs typeface="Arial Unicode MS" pitchFamily="34" charset="-128"/>
              </a:rPr>
              <a:t>2010; </a:t>
            </a:r>
            <a:r>
              <a:rPr lang="en-GB" sz="800" b="1" dirty="0">
                <a:solidFill>
                  <a:srgbClr val="FFFFFF"/>
                </a:solidFill>
                <a:ea typeface="Arial Unicode MS" pitchFamily="34" charset="-128"/>
                <a:cs typeface="Arial Unicode MS" pitchFamily="34" charset="-128"/>
              </a:rPr>
              <a:t>363</a:t>
            </a:r>
            <a:r>
              <a:rPr lang="en-GB" sz="800" dirty="0">
                <a:solidFill>
                  <a:srgbClr val="FFFFFF"/>
                </a:solidFill>
                <a:ea typeface="Arial Unicode MS" pitchFamily="34" charset="-128"/>
                <a:cs typeface="Arial Unicode MS" pitchFamily="34" charset="-128"/>
              </a:rPr>
              <a:t>:1875–1876 (letter to editor). </a:t>
            </a:r>
            <a:endParaRPr lang="en-US" sz="700" dirty="0">
              <a:solidFill>
                <a:srgbClr val="FFFFFF"/>
              </a:solidFill>
              <a:ea typeface="Arial Unicode MS" pitchFamily="34" charset="-128"/>
              <a:cs typeface="Arial Unicode MS" pitchFamily="34" charset="-128"/>
            </a:endParaRPr>
          </a:p>
        </p:txBody>
      </p:sp>
      <p:sp>
        <p:nvSpPr>
          <p:cNvPr id="38" name="Rectangle 37"/>
          <p:cNvSpPr>
            <a:spLocks noChangeArrowheads="1"/>
          </p:cNvSpPr>
          <p:nvPr/>
        </p:nvSpPr>
        <p:spPr bwMode="auto">
          <a:xfrm>
            <a:off x="744379" y="4248150"/>
            <a:ext cx="6692265" cy="568960"/>
          </a:xfrm>
          <a:prstGeom prst="rect">
            <a:avLst/>
          </a:prstGeom>
          <a:solidFill>
            <a:schemeClr val="tx1">
              <a:lumMod val="85000"/>
            </a:schemeClr>
          </a:solidFill>
          <a:ln>
            <a:headEnd/>
            <a:tailEnd/>
          </a:ln>
        </p:spPr>
        <p:style>
          <a:lnRef idx="1">
            <a:schemeClr val="accent1"/>
          </a:lnRef>
          <a:fillRef idx="3">
            <a:schemeClr val="accent1"/>
          </a:fillRef>
          <a:effectRef idx="2">
            <a:schemeClr val="accent1"/>
          </a:effectRef>
          <a:fontRef idx="minor">
            <a:schemeClr val="lt1"/>
          </a:fontRef>
        </p:style>
        <p:txBody>
          <a:bodyPr lIns="78365" tIns="39183" rIns="78365" bIns="39183" anchor="ctr"/>
          <a:lstStyle/>
          <a:p>
            <a:pPr algn="ctr" defTabSz="783648" eaLnBrk="0" hangingPunct="0">
              <a:lnSpc>
                <a:spcPct val="90000"/>
              </a:lnSpc>
              <a:defRPr/>
            </a:pPr>
            <a:r>
              <a:rPr lang="en-GB" sz="1700" b="1" dirty="0">
                <a:solidFill>
                  <a:srgbClr val="042341"/>
                </a:solidFill>
              </a:rPr>
              <a:t>35% reduced in risk of stroke or SE </a:t>
            </a:r>
            <a:r>
              <a:rPr lang="en-GB" sz="1700" b="1" dirty="0" err="1">
                <a:solidFill>
                  <a:srgbClr val="042341"/>
                </a:solidFill>
              </a:rPr>
              <a:t>vs</a:t>
            </a:r>
            <a:r>
              <a:rPr lang="en-GB" sz="1700" b="1" dirty="0">
                <a:solidFill>
                  <a:srgbClr val="042341"/>
                </a:solidFill>
              </a:rPr>
              <a:t> well-controlled </a:t>
            </a:r>
            <a:r>
              <a:rPr lang="en-GB" sz="1700" b="1" dirty="0" err="1">
                <a:solidFill>
                  <a:srgbClr val="042341"/>
                </a:solidFill>
              </a:rPr>
              <a:t>warfarin</a:t>
            </a:r>
            <a:r>
              <a:rPr lang="en-GB" sz="1700" b="1" dirty="0">
                <a:solidFill>
                  <a:srgbClr val="042341"/>
                </a:solidFill>
              </a:rPr>
              <a:t> (INR 2.0</a:t>
            </a:r>
            <a:r>
              <a:rPr lang="en-GB" sz="1700" b="1" dirty="0">
                <a:solidFill>
                  <a:srgbClr val="042341"/>
                </a:solidFill>
                <a:sym typeface="Symbol"/>
              </a:rPr>
              <a:t>−</a:t>
            </a:r>
            <a:r>
              <a:rPr lang="en-GB" sz="1700" b="1" dirty="0">
                <a:solidFill>
                  <a:srgbClr val="042341"/>
                </a:solidFill>
              </a:rPr>
              <a:t>3.0)</a:t>
            </a:r>
            <a:r>
              <a:rPr lang="en-GB" sz="1700" b="1" baseline="30000" dirty="0">
                <a:solidFill>
                  <a:srgbClr val="042341"/>
                </a:solidFill>
              </a:rPr>
              <a:t>1,2 </a:t>
            </a:r>
            <a:r>
              <a:rPr lang="en-GB" sz="1700" b="1" dirty="0">
                <a:solidFill>
                  <a:srgbClr val="042341"/>
                </a:solidFill>
              </a:rPr>
              <a:t>ITT data </a:t>
            </a:r>
            <a:endParaRPr lang="en-GB" sz="1700" b="1" baseline="30000" dirty="0">
              <a:solidFill>
                <a:srgbClr val="04234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gray">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62" name="AutoShape 2"/>
          <p:cNvSpPr>
            <a:spLocks noChangeArrowheads="1"/>
          </p:cNvSpPr>
          <p:nvPr/>
        </p:nvSpPr>
        <p:spPr bwMode="gray">
          <a:xfrm>
            <a:off x="485775" y="842010"/>
            <a:ext cx="7452360" cy="3916680"/>
          </a:xfrm>
          <a:prstGeom prst="roundRect">
            <a:avLst>
              <a:gd name="adj" fmla="val 1671"/>
            </a:avLst>
          </a:prstGeom>
          <a:solidFill>
            <a:schemeClr val="tx1"/>
          </a:solidFill>
          <a:ln w="9525" algn="ctr">
            <a:noFill/>
            <a:round/>
            <a:headEnd/>
            <a:tailEnd/>
          </a:ln>
        </p:spPr>
        <p:txBody>
          <a:bodyPr lIns="78365" tIns="39183" rIns="78365" bIns="39183" anchor="ctr"/>
          <a:lstStyle/>
          <a:p>
            <a:pPr defTabSz="783648" eaLnBrk="0" fontAlgn="base" hangingPunct="0">
              <a:spcBef>
                <a:spcPct val="0"/>
              </a:spcBef>
              <a:spcAft>
                <a:spcPct val="0"/>
              </a:spcAft>
            </a:pPr>
            <a:endParaRPr lang="en-GB" dirty="0" smtClean="0">
              <a:solidFill>
                <a:srgbClr val="042341"/>
              </a:solidFill>
              <a:ea typeface="Arial Unicode MS" pitchFamily="34" charset="-128"/>
              <a:cs typeface="Arial Unicode MS" pitchFamily="34" charset="-128"/>
            </a:endParaRPr>
          </a:p>
        </p:txBody>
      </p:sp>
      <p:sp>
        <p:nvSpPr>
          <p:cNvPr id="40963" name="Rectangle 277"/>
          <p:cNvSpPr>
            <a:spLocks noGrp="1" noChangeArrowheads="1"/>
          </p:cNvSpPr>
          <p:nvPr>
            <p:ph type="title" idx="4294967295"/>
          </p:nvPr>
        </p:nvSpPr>
        <p:spPr bwMode="gray"/>
        <p:txBody>
          <a:bodyPr/>
          <a:lstStyle/>
          <a:p>
            <a:r>
              <a:rPr lang="de-DE" smtClean="0">
                <a:latin typeface="Arial" pitchFamily="34" charset="0"/>
              </a:rPr>
              <a:t>HAEMORRHAGIC STROKE</a:t>
            </a:r>
            <a:br>
              <a:rPr lang="de-DE" smtClean="0">
                <a:latin typeface="Arial" pitchFamily="34" charset="0"/>
              </a:rPr>
            </a:br>
            <a:endParaRPr lang="de-DE" smtClean="0">
              <a:latin typeface="Arial" pitchFamily="34" charset="0"/>
            </a:endParaRPr>
          </a:p>
        </p:txBody>
      </p:sp>
      <p:sp>
        <p:nvSpPr>
          <p:cNvPr id="40964" name="Rectangle 239"/>
          <p:cNvSpPr>
            <a:spLocks noChangeArrowheads="1"/>
          </p:cNvSpPr>
          <p:nvPr/>
        </p:nvSpPr>
        <p:spPr bwMode="gray">
          <a:xfrm>
            <a:off x="1420178" y="1817370"/>
            <a:ext cx="1983105" cy="2392680"/>
          </a:xfrm>
          <a:prstGeom prst="rect">
            <a:avLst/>
          </a:prstGeom>
          <a:solidFill>
            <a:srgbClr val="E7F6FF"/>
          </a:solidFill>
          <a:ln w="9525" algn="ctr">
            <a:noFill/>
            <a:miter lim="800000"/>
            <a:headEnd/>
            <a:tailEnd/>
          </a:ln>
        </p:spPr>
        <p:txBody>
          <a:bodyPr lIns="78365" tIns="39183" rIns="78365" bIns="39183" anchor="ctr"/>
          <a:lstStyle/>
          <a:p>
            <a:pPr defTabSz="783648" eaLnBrk="0" fontAlgn="base" hangingPunct="0">
              <a:spcBef>
                <a:spcPct val="0"/>
              </a:spcBef>
              <a:spcAft>
                <a:spcPct val="0"/>
              </a:spcAft>
            </a:pPr>
            <a:endParaRPr lang="en-GB" sz="1200" dirty="0" smtClean="0">
              <a:solidFill>
                <a:srgbClr val="00428A"/>
              </a:solidFill>
              <a:ea typeface="Arial Unicode MS" pitchFamily="34" charset="-128"/>
              <a:cs typeface="Arial Unicode MS" pitchFamily="34" charset="-128"/>
            </a:endParaRPr>
          </a:p>
        </p:txBody>
      </p:sp>
      <p:sp>
        <p:nvSpPr>
          <p:cNvPr id="40965" name="Rectangle 256"/>
          <p:cNvSpPr>
            <a:spLocks noChangeArrowheads="1"/>
          </p:cNvSpPr>
          <p:nvPr/>
        </p:nvSpPr>
        <p:spPr bwMode="gray">
          <a:xfrm>
            <a:off x="3590449" y="1817370"/>
            <a:ext cx="1983105" cy="2392680"/>
          </a:xfrm>
          <a:prstGeom prst="rect">
            <a:avLst/>
          </a:prstGeom>
          <a:solidFill>
            <a:srgbClr val="E7F6FF"/>
          </a:solidFill>
          <a:ln w="9525" algn="ctr">
            <a:noFill/>
            <a:miter lim="800000"/>
            <a:headEnd/>
            <a:tailEnd/>
          </a:ln>
        </p:spPr>
        <p:txBody>
          <a:bodyPr lIns="78365" tIns="39183" rIns="78365" bIns="39183" anchor="ctr"/>
          <a:lstStyle/>
          <a:p>
            <a:pPr defTabSz="783648" eaLnBrk="0" fontAlgn="base" hangingPunct="0">
              <a:spcBef>
                <a:spcPct val="0"/>
              </a:spcBef>
              <a:spcAft>
                <a:spcPct val="0"/>
              </a:spcAft>
            </a:pPr>
            <a:endParaRPr lang="en-GB" sz="1200" dirty="0" smtClean="0">
              <a:solidFill>
                <a:srgbClr val="00428A"/>
              </a:solidFill>
              <a:ea typeface="Arial Unicode MS" pitchFamily="34" charset="-128"/>
              <a:cs typeface="Arial Unicode MS" pitchFamily="34" charset="-128"/>
            </a:endParaRPr>
          </a:p>
        </p:txBody>
      </p:sp>
      <p:sp>
        <p:nvSpPr>
          <p:cNvPr id="40966" name="Rectangle 257"/>
          <p:cNvSpPr>
            <a:spLocks noChangeArrowheads="1"/>
          </p:cNvSpPr>
          <p:nvPr/>
        </p:nvSpPr>
        <p:spPr bwMode="gray">
          <a:xfrm>
            <a:off x="5760721" y="1817370"/>
            <a:ext cx="1983105" cy="2392680"/>
          </a:xfrm>
          <a:prstGeom prst="rect">
            <a:avLst/>
          </a:prstGeom>
          <a:solidFill>
            <a:srgbClr val="E7F6FF"/>
          </a:solidFill>
          <a:ln w="9525" algn="ctr">
            <a:noFill/>
            <a:miter lim="800000"/>
            <a:headEnd/>
            <a:tailEnd/>
          </a:ln>
        </p:spPr>
        <p:txBody>
          <a:bodyPr lIns="78365" tIns="39183" rIns="78365" bIns="39183" anchor="ctr"/>
          <a:lstStyle/>
          <a:p>
            <a:pPr defTabSz="783648" eaLnBrk="0" fontAlgn="base" hangingPunct="0">
              <a:spcBef>
                <a:spcPct val="0"/>
              </a:spcBef>
              <a:spcAft>
                <a:spcPct val="0"/>
              </a:spcAft>
            </a:pPr>
            <a:endParaRPr lang="en-GB" sz="1200" dirty="0" smtClean="0">
              <a:solidFill>
                <a:srgbClr val="00428A"/>
              </a:solidFill>
              <a:ea typeface="Arial Unicode MS" pitchFamily="34" charset="-128"/>
              <a:cs typeface="Arial Unicode MS" pitchFamily="34" charset="-128"/>
            </a:endParaRPr>
          </a:p>
        </p:txBody>
      </p:sp>
      <p:sp>
        <p:nvSpPr>
          <p:cNvPr id="40967" name="Text Box 12"/>
          <p:cNvSpPr txBox="1">
            <a:spLocks noChangeArrowheads="1"/>
          </p:cNvSpPr>
          <p:nvPr/>
        </p:nvSpPr>
        <p:spPr bwMode="gray">
          <a:xfrm>
            <a:off x="4411980" y="4508501"/>
            <a:ext cx="341472" cy="146050"/>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de-DE" sz="1000" dirty="0" smtClean="0">
                <a:solidFill>
                  <a:srgbClr val="042341"/>
                </a:solidFill>
                <a:ea typeface="Arial Unicode MS" pitchFamily="34" charset="-128"/>
                <a:cs typeface="Arial Unicode MS" pitchFamily="34" charset="-128"/>
              </a:rPr>
              <a:t>6,015</a:t>
            </a:r>
          </a:p>
        </p:txBody>
      </p:sp>
      <p:sp>
        <p:nvSpPr>
          <p:cNvPr id="40968" name="Text Box 13"/>
          <p:cNvSpPr txBox="1">
            <a:spLocks noChangeArrowheads="1"/>
          </p:cNvSpPr>
          <p:nvPr/>
        </p:nvSpPr>
        <p:spPr bwMode="gray">
          <a:xfrm>
            <a:off x="2241709" y="4508501"/>
            <a:ext cx="341471" cy="146050"/>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de-DE" sz="1000" dirty="0" smtClean="0">
                <a:solidFill>
                  <a:srgbClr val="042341"/>
                </a:solidFill>
                <a:ea typeface="Arial Unicode MS" pitchFamily="34" charset="-128"/>
                <a:cs typeface="Arial Unicode MS" pitchFamily="34" charset="-128"/>
              </a:rPr>
              <a:t>6,076</a:t>
            </a:r>
          </a:p>
        </p:txBody>
      </p:sp>
      <p:sp>
        <p:nvSpPr>
          <p:cNvPr id="40969" name="Text Box 14"/>
          <p:cNvSpPr txBox="1">
            <a:spLocks noChangeArrowheads="1"/>
          </p:cNvSpPr>
          <p:nvPr/>
        </p:nvSpPr>
        <p:spPr bwMode="gray">
          <a:xfrm>
            <a:off x="6603684" y="4508501"/>
            <a:ext cx="341472" cy="146050"/>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de-DE" sz="1000" dirty="0" smtClean="0">
                <a:solidFill>
                  <a:srgbClr val="042341"/>
                </a:solidFill>
                <a:ea typeface="Arial Unicode MS" pitchFamily="34" charset="-128"/>
                <a:cs typeface="Arial Unicode MS" pitchFamily="34" charset="-128"/>
              </a:rPr>
              <a:t>6,022</a:t>
            </a:r>
          </a:p>
        </p:txBody>
      </p:sp>
      <p:sp>
        <p:nvSpPr>
          <p:cNvPr id="40970" name="Line 227"/>
          <p:cNvSpPr>
            <a:spLocks noChangeShapeType="1"/>
          </p:cNvSpPr>
          <p:nvPr/>
        </p:nvSpPr>
        <p:spPr bwMode="gray">
          <a:xfrm>
            <a:off x="1420178" y="3248660"/>
            <a:ext cx="6323648" cy="0"/>
          </a:xfrm>
          <a:prstGeom prst="line">
            <a:avLst/>
          </a:prstGeom>
          <a:noFill/>
          <a:ln w="12700">
            <a:solidFill>
              <a:schemeClr val="hlink"/>
            </a:solidFill>
            <a:round/>
            <a:headEnd/>
            <a:tailEnd/>
          </a:ln>
        </p:spPr>
        <p:txBody>
          <a:bodyPr wrap="none"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0971" name="Line 228"/>
          <p:cNvSpPr>
            <a:spLocks noChangeShapeType="1"/>
          </p:cNvSpPr>
          <p:nvPr/>
        </p:nvSpPr>
        <p:spPr bwMode="gray">
          <a:xfrm>
            <a:off x="1420178" y="2772410"/>
            <a:ext cx="6323648" cy="0"/>
          </a:xfrm>
          <a:prstGeom prst="line">
            <a:avLst/>
          </a:prstGeom>
          <a:noFill/>
          <a:ln w="12700">
            <a:solidFill>
              <a:schemeClr val="hlink"/>
            </a:solidFill>
            <a:round/>
            <a:headEnd/>
            <a:tailEnd/>
          </a:ln>
        </p:spPr>
        <p:txBody>
          <a:bodyPr wrap="none"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0972" name="Line 229"/>
          <p:cNvSpPr>
            <a:spLocks noChangeShapeType="1"/>
          </p:cNvSpPr>
          <p:nvPr/>
        </p:nvSpPr>
        <p:spPr bwMode="gray">
          <a:xfrm>
            <a:off x="1420178" y="2296160"/>
            <a:ext cx="6323648" cy="0"/>
          </a:xfrm>
          <a:prstGeom prst="line">
            <a:avLst/>
          </a:prstGeom>
          <a:noFill/>
          <a:ln w="12700">
            <a:solidFill>
              <a:schemeClr val="hlink"/>
            </a:solidFill>
            <a:round/>
            <a:headEnd/>
            <a:tailEnd/>
          </a:ln>
        </p:spPr>
        <p:txBody>
          <a:bodyPr wrap="none"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0973" name="Line 231"/>
          <p:cNvSpPr>
            <a:spLocks noChangeShapeType="1"/>
          </p:cNvSpPr>
          <p:nvPr/>
        </p:nvSpPr>
        <p:spPr bwMode="gray">
          <a:xfrm>
            <a:off x="1420178" y="1819910"/>
            <a:ext cx="6323648" cy="0"/>
          </a:xfrm>
          <a:prstGeom prst="line">
            <a:avLst/>
          </a:prstGeom>
          <a:noFill/>
          <a:ln w="12700">
            <a:solidFill>
              <a:schemeClr val="hlink"/>
            </a:solidFill>
            <a:round/>
            <a:headEnd/>
            <a:tailEnd/>
          </a:ln>
        </p:spPr>
        <p:txBody>
          <a:bodyPr wrap="none"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0974" name="Line 233"/>
          <p:cNvSpPr>
            <a:spLocks noChangeShapeType="1"/>
          </p:cNvSpPr>
          <p:nvPr/>
        </p:nvSpPr>
        <p:spPr bwMode="gray">
          <a:xfrm>
            <a:off x="1420178" y="3724910"/>
            <a:ext cx="6323648" cy="0"/>
          </a:xfrm>
          <a:prstGeom prst="line">
            <a:avLst/>
          </a:prstGeom>
          <a:noFill/>
          <a:ln w="12700">
            <a:solidFill>
              <a:schemeClr val="hlink"/>
            </a:solidFill>
            <a:round/>
            <a:headEnd/>
            <a:tailEnd/>
          </a:ln>
        </p:spPr>
        <p:txBody>
          <a:bodyPr wrap="none"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sp>
        <p:nvSpPr>
          <p:cNvPr id="40975" name="Text Box 11"/>
          <p:cNvSpPr txBox="1">
            <a:spLocks noChangeArrowheads="1"/>
          </p:cNvSpPr>
          <p:nvPr/>
        </p:nvSpPr>
        <p:spPr bwMode="gray">
          <a:xfrm rot="-5400000">
            <a:off x="167164" y="2894966"/>
            <a:ext cx="1177290" cy="228600"/>
          </a:xfrm>
          <a:prstGeom prst="rect">
            <a:avLst/>
          </a:prstGeom>
          <a:noFill/>
          <a:ln w="9525" algn="ctr">
            <a:noFill/>
            <a:miter lim="800000"/>
            <a:headEnd/>
            <a:tailEnd/>
          </a:ln>
        </p:spPr>
        <p:txBody>
          <a:bodyPr wrap="none" lIns="0" tIns="0" rIns="0" bIns="0"/>
          <a:lstStyle/>
          <a:p>
            <a:pPr algn="ctr" defTabSz="783648" eaLnBrk="0" fontAlgn="base" hangingPunct="0">
              <a:spcBef>
                <a:spcPct val="50000"/>
              </a:spcBef>
              <a:spcAft>
                <a:spcPct val="0"/>
              </a:spcAft>
            </a:pPr>
            <a:r>
              <a:rPr lang="de-DE" b="1" dirty="0" smtClean="0">
                <a:solidFill>
                  <a:srgbClr val="042341"/>
                </a:solidFill>
                <a:ea typeface="Arial Unicode MS" pitchFamily="34" charset="-128"/>
                <a:cs typeface="Arial Unicode MS" pitchFamily="34" charset="-128"/>
              </a:rPr>
              <a:t>Number of pateitns with event</a:t>
            </a:r>
          </a:p>
        </p:txBody>
      </p:sp>
      <p:sp>
        <p:nvSpPr>
          <p:cNvPr id="40976" name="Rectangle 222"/>
          <p:cNvSpPr>
            <a:spLocks noChangeArrowheads="1"/>
          </p:cNvSpPr>
          <p:nvPr/>
        </p:nvSpPr>
        <p:spPr bwMode="gray">
          <a:xfrm>
            <a:off x="4017645" y="4281172"/>
            <a:ext cx="1127284" cy="195580"/>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en-US" sz="1400" b="1" dirty="0" smtClean="0">
                <a:solidFill>
                  <a:srgbClr val="00428A"/>
                </a:solidFill>
                <a:ea typeface="Arial Unicode MS" pitchFamily="34" charset="-128"/>
                <a:cs typeface="Arial Unicode MS" pitchFamily="34" charset="-128"/>
              </a:rPr>
              <a:t>D110 mg BID</a:t>
            </a:r>
          </a:p>
        </p:txBody>
      </p:sp>
      <p:sp>
        <p:nvSpPr>
          <p:cNvPr id="40977" name="Rectangle 223"/>
          <p:cNvSpPr>
            <a:spLocks noChangeArrowheads="1"/>
          </p:cNvSpPr>
          <p:nvPr/>
        </p:nvSpPr>
        <p:spPr bwMode="gray">
          <a:xfrm>
            <a:off x="1848803" y="4281172"/>
            <a:ext cx="1127284" cy="195580"/>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en-US" sz="1400" b="1" dirty="0" smtClean="0">
                <a:solidFill>
                  <a:srgbClr val="0084CB"/>
                </a:solidFill>
              </a:rPr>
              <a:t>D150 mg BID</a:t>
            </a:r>
          </a:p>
        </p:txBody>
      </p:sp>
      <p:sp>
        <p:nvSpPr>
          <p:cNvPr id="40978" name="Rectangle 225"/>
          <p:cNvSpPr>
            <a:spLocks noChangeArrowheads="1"/>
          </p:cNvSpPr>
          <p:nvPr/>
        </p:nvSpPr>
        <p:spPr bwMode="gray">
          <a:xfrm>
            <a:off x="6405087" y="4281172"/>
            <a:ext cx="742950" cy="195580"/>
          </a:xfrm>
          <a:prstGeom prst="rect">
            <a:avLst/>
          </a:prstGeom>
          <a:noFill/>
          <a:ln w="9525" algn="ctr">
            <a:noFill/>
            <a:miter lim="800000"/>
            <a:headEnd/>
            <a:tailEnd/>
          </a:ln>
        </p:spPr>
        <p:txBody>
          <a:bodyPr wrap="none" lIns="0" tIns="0" rIns="0" bIns="0" anchor="ctr"/>
          <a:lstStyle/>
          <a:p>
            <a:pPr algn="ctr" defTabSz="783648" eaLnBrk="0" fontAlgn="base" hangingPunct="0">
              <a:spcBef>
                <a:spcPct val="50000"/>
              </a:spcBef>
              <a:spcAft>
                <a:spcPct val="0"/>
              </a:spcAft>
            </a:pPr>
            <a:r>
              <a:rPr lang="en-US" sz="1400" b="1" dirty="0" err="1" smtClean="0">
                <a:solidFill>
                  <a:srgbClr val="798893"/>
                </a:solidFill>
                <a:ea typeface="Arial Unicode MS" pitchFamily="34" charset="-128"/>
                <a:cs typeface="Arial Unicode MS" pitchFamily="34" charset="-128"/>
              </a:rPr>
              <a:t>Warfarin</a:t>
            </a:r>
            <a:endParaRPr lang="en-US" sz="1400" b="1" dirty="0" smtClean="0">
              <a:solidFill>
                <a:srgbClr val="798893"/>
              </a:solidFill>
              <a:ea typeface="Arial Unicode MS" pitchFamily="34" charset="-128"/>
              <a:cs typeface="Arial Unicode MS" pitchFamily="34" charset="-128"/>
            </a:endParaRPr>
          </a:p>
        </p:txBody>
      </p:sp>
      <p:grpSp>
        <p:nvGrpSpPr>
          <p:cNvPr id="3" name="Group 98"/>
          <p:cNvGrpSpPr>
            <a:grpSpLocks/>
          </p:cNvGrpSpPr>
          <p:nvPr/>
        </p:nvGrpSpPr>
        <p:grpSpPr bwMode="auto">
          <a:xfrm>
            <a:off x="2381727" y="1356360"/>
            <a:ext cx="4390548" cy="2846070"/>
            <a:chOff x="1667" y="1117"/>
            <a:chExt cx="3073" cy="2241"/>
          </a:xfrm>
        </p:grpSpPr>
        <p:pic>
          <p:nvPicPr>
            <p:cNvPr id="41011" name="Picture 8" descr="RE-LY - px - white-20%"/>
            <p:cNvPicPr>
              <a:picLocks noChangeAspect="1" noChangeArrowheads="1"/>
            </p:cNvPicPr>
            <p:nvPr/>
          </p:nvPicPr>
          <p:blipFill>
            <a:blip r:embed="rId4" cstate="print">
              <a:lum bright="-24000"/>
            </a:blip>
            <a:srcRect b="28568"/>
            <a:stretch>
              <a:fillRect/>
            </a:stretch>
          </p:blipFill>
          <p:spPr bwMode="gray">
            <a:xfrm>
              <a:off x="1667" y="1117"/>
              <a:ext cx="3073" cy="2241"/>
            </a:xfrm>
            <a:prstGeom prst="rect">
              <a:avLst/>
            </a:prstGeom>
            <a:noFill/>
            <a:ln w="9525">
              <a:noFill/>
              <a:miter lim="800000"/>
              <a:headEnd/>
              <a:tailEnd/>
            </a:ln>
          </p:spPr>
        </p:pic>
        <p:sp>
          <p:nvSpPr>
            <p:cNvPr id="41012" name="Line 47"/>
            <p:cNvSpPr>
              <a:spLocks noChangeShapeType="1"/>
            </p:cNvSpPr>
            <p:nvPr/>
          </p:nvSpPr>
          <p:spPr bwMode="gray">
            <a:xfrm>
              <a:off x="1667" y="1117"/>
              <a:ext cx="3073" cy="0"/>
            </a:xfrm>
            <a:prstGeom prst="line">
              <a:avLst/>
            </a:prstGeom>
            <a:noFill/>
            <a:ln w="28575">
              <a:solidFill>
                <a:schemeClr val="folHlink"/>
              </a:solidFill>
              <a:round/>
              <a:headEnd/>
              <a:tailEnd/>
            </a:ln>
          </p:spPr>
          <p:txBody>
            <a:bodyPr anchor="ct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grpSp>
        <p:nvGrpSpPr>
          <p:cNvPr id="4" name="Group 54"/>
          <p:cNvGrpSpPr>
            <a:grpSpLocks/>
          </p:cNvGrpSpPr>
          <p:nvPr/>
        </p:nvGrpSpPr>
        <p:grpSpPr bwMode="auto">
          <a:xfrm>
            <a:off x="1014414" y="1733550"/>
            <a:ext cx="241459" cy="2579370"/>
            <a:chOff x="513" y="1191"/>
            <a:chExt cx="146" cy="2256"/>
          </a:xfrm>
        </p:grpSpPr>
        <p:sp>
          <p:nvSpPr>
            <p:cNvPr id="41005" name="Rectangle 24"/>
            <p:cNvSpPr>
              <a:spLocks noChangeArrowheads="1"/>
            </p:cNvSpPr>
            <p:nvPr/>
          </p:nvSpPr>
          <p:spPr bwMode="gray">
            <a:xfrm>
              <a:off x="586" y="3274"/>
              <a:ext cx="73" cy="173"/>
            </a:xfrm>
            <a:prstGeom prst="rect">
              <a:avLst/>
            </a:prstGeom>
            <a:noFill/>
            <a:ln w="9525" algn="ctr">
              <a:noFill/>
              <a:miter lim="800000"/>
              <a:headEnd/>
              <a:tailEnd/>
            </a:ln>
          </p:spPr>
          <p:txBody>
            <a:bodyPr wrap="none" lIns="0" tIns="0" rIns="0" bIns="0"/>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0</a:t>
              </a:r>
            </a:p>
          </p:txBody>
        </p:sp>
        <p:sp>
          <p:nvSpPr>
            <p:cNvPr id="41006" name="Rectangle 26"/>
            <p:cNvSpPr>
              <a:spLocks noChangeArrowheads="1"/>
            </p:cNvSpPr>
            <p:nvPr/>
          </p:nvSpPr>
          <p:spPr bwMode="gray">
            <a:xfrm>
              <a:off x="513" y="2857"/>
              <a:ext cx="146" cy="173"/>
            </a:xfrm>
            <a:prstGeom prst="rect">
              <a:avLst/>
            </a:prstGeom>
            <a:noFill/>
            <a:ln w="9525" algn="ctr">
              <a:noFill/>
              <a:miter lim="800000"/>
              <a:headEnd/>
              <a:tailEnd/>
            </a:ln>
          </p:spPr>
          <p:txBody>
            <a:bodyPr wrap="none" lIns="0" tIns="0" rIns="0" bIns="0"/>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10</a:t>
              </a:r>
            </a:p>
          </p:txBody>
        </p:sp>
        <p:sp>
          <p:nvSpPr>
            <p:cNvPr id="41007" name="Rectangle 27"/>
            <p:cNvSpPr>
              <a:spLocks noChangeArrowheads="1"/>
            </p:cNvSpPr>
            <p:nvPr/>
          </p:nvSpPr>
          <p:spPr bwMode="gray">
            <a:xfrm>
              <a:off x="513" y="2440"/>
              <a:ext cx="146" cy="173"/>
            </a:xfrm>
            <a:prstGeom prst="rect">
              <a:avLst/>
            </a:prstGeom>
            <a:noFill/>
            <a:ln w="9525" algn="ctr">
              <a:noFill/>
              <a:miter lim="800000"/>
              <a:headEnd/>
              <a:tailEnd/>
            </a:ln>
          </p:spPr>
          <p:txBody>
            <a:bodyPr wrap="none" lIns="0" tIns="0" rIns="0" bIns="0"/>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20</a:t>
              </a:r>
            </a:p>
          </p:txBody>
        </p:sp>
        <p:sp>
          <p:nvSpPr>
            <p:cNvPr id="41008" name="Rectangle 28"/>
            <p:cNvSpPr>
              <a:spLocks noChangeArrowheads="1"/>
            </p:cNvSpPr>
            <p:nvPr/>
          </p:nvSpPr>
          <p:spPr bwMode="gray">
            <a:xfrm>
              <a:off x="513" y="2024"/>
              <a:ext cx="146" cy="173"/>
            </a:xfrm>
            <a:prstGeom prst="rect">
              <a:avLst/>
            </a:prstGeom>
            <a:noFill/>
            <a:ln w="9525" algn="ctr">
              <a:noFill/>
              <a:miter lim="800000"/>
              <a:headEnd/>
              <a:tailEnd/>
            </a:ln>
          </p:spPr>
          <p:txBody>
            <a:bodyPr wrap="none" lIns="0" tIns="0" rIns="0" bIns="0"/>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30</a:t>
              </a:r>
            </a:p>
          </p:txBody>
        </p:sp>
        <p:sp>
          <p:nvSpPr>
            <p:cNvPr id="41009" name="Rectangle 29"/>
            <p:cNvSpPr>
              <a:spLocks noChangeArrowheads="1"/>
            </p:cNvSpPr>
            <p:nvPr/>
          </p:nvSpPr>
          <p:spPr bwMode="gray">
            <a:xfrm>
              <a:off x="513" y="1607"/>
              <a:ext cx="146" cy="173"/>
            </a:xfrm>
            <a:prstGeom prst="rect">
              <a:avLst/>
            </a:prstGeom>
            <a:noFill/>
            <a:ln w="9525" algn="ctr">
              <a:noFill/>
              <a:miter lim="800000"/>
              <a:headEnd/>
              <a:tailEnd/>
            </a:ln>
          </p:spPr>
          <p:txBody>
            <a:bodyPr wrap="none" lIns="0" tIns="0" rIns="0" bIns="0"/>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40</a:t>
              </a:r>
            </a:p>
          </p:txBody>
        </p:sp>
        <p:sp>
          <p:nvSpPr>
            <p:cNvPr id="41010" name="Rectangle 30"/>
            <p:cNvSpPr>
              <a:spLocks noChangeArrowheads="1"/>
            </p:cNvSpPr>
            <p:nvPr/>
          </p:nvSpPr>
          <p:spPr bwMode="gray">
            <a:xfrm>
              <a:off x="513" y="1191"/>
              <a:ext cx="146" cy="173"/>
            </a:xfrm>
            <a:prstGeom prst="rect">
              <a:avLst/>
            </a:prstGeom>
            <a:noFill/>
            <a:ln w="9525" algn="ctr">
              <a:noFill/>
              <a:miter lim="800000"/>
              <a:headEnd/>
              <a:tailEnd/>
            </a:ln>
          </p:spPr>
          <p:txBody>
            <a:bodyPr wrap="none" lIns="0" tIns="0" rIns="0" bIns="0"/>
            <a:lstStyle/>
            <a:p>
              <a:pPr algn="r" defTabSz="783648" eaLnBrk="0" fontAlgn="base" hangingPunct="0">
                <a:spcBef>
                  <a:spcPct val="50000"/>
                </a:spcBef>
                <a:spcAft>
                  <a:spcPct val="0"/>
                </a:spcAft>
              </a:pPr>
              <a:r>
                <a:rPr lang="en-US" dirty="0" smtClean="0">
                  <a:solidFill>
                    <a:srgbClr val="042341"/>
                  </a:solidFill>
                  <a:ea typeface="Arial Unicode MS" pitchFamily="34" charset="-128"/>
                  <a:cs typeface="Arial Unicode MS" pitchFamily="34" charset="-128"/>
                </a:rPr>
                <a:t>50</a:t>
              </a:r>
            </a:p>
          </p:txBody>
        </p:sp>
      </p:grpSp>
      <p:sp>
        <p:nvSpPr>
          <p:cNvPr id="300099" name="Text Box 10"/>
          <p:cNvSpPr txBox="1">
            <a:spLocks noChangeArrowheads="1"/>
          </p:cNvSpPr>
          <p:nvPr/>
        </p:nvSpPr>
        <p:spPr bwMode="gray">
          <a:xfrm>
            <a:off x="3434715" y="957581"/>
            <a:ext cx="2213134" cy="308610"/>
          </a:xfrm>
          <a:prstGeom prst="rect">
            <a:avLst/>
          </a:prstGeom>
          <a:noFill/>
          <a:ln w="9525" algn="ctr">
            <a:noFill/>
            <a:miter lim="800000"/>
            <a:headEnd/>
            <a:tailEnd/>
          </a:ln>
        </p:spPr>
        <p:txBody>
          <a:bodyPr wrap="none" lIns="0" tIns="0" rIns="0" bIns="0" anchor="ctr"/>
          <a:lstStyle/>
          <a:p>
            <a:pPr algn="ctr" defTabSz="783648" eaLnBrk="0" fontAlgn="base" hangingPunct="0">
              <a:lnSpc>
                <a:spcPct val="90000"/>
              </a:lnSpc>
              <a:spcBef>
                <a:spcPct val="0"/>
              </a:spcBef>
              <a:spcAft>
                <a:spcPct val="0"/>
              </a:spcAft>
            </a:pPr>
            <a:r>
              <a:rPr lang="de-DE" b="1" dirty="0" smtClean="0">
                <a:solidFill>
                  <a:srgbClr val="0084CB"/>
                </a:solidFill>
                <a:ea typeface="Arial Unicode MS" pitchFamily="34" charset="-128"/>
                <a:cs typeface="Arial Unicode MS" pitchFamily="34" charset="-128"/>
              </a:rPr>
              <a:t>RR 0.26</a:t>
            </a:r>
            <a:r>
              <a:rPr lang="de-DE" b="1" dirty="0" smtClean="0">
                <a:solidFill>
                  <a:srgbClr val="005C84"/>
                </a:solidFill>
                <a:ea typeface="Arial Unicode MS" pitchFamily="34" charset="-128"/>
                <a:cs typeface="Arial Unicode MS" pitchFamily="34" charset="-128"/>
              </a:rPr>
              <a:t> </a:t>
            </a:r>
            <a:r>
              <a:rPr lang="de-DE" dirty="0" smtClean="0">
                <a:solidFill>
                  <a:srgbClr val="005C84"/>
                </a:solidFill>
                <a:ea typeface="Arial Unicode MS" pitchFamily="34" charset="-128"/>
                <a:cs typeface="Arial Unicode MS" pitchFamily="34" charset="-128"/>
              </a:rPr>
              <a:t>(95% CI: 0.14–0.49)</a:t>
            </a:r>
          </a:p>
          <a:p>
            <a:pPr algn="ctr" defTabSz="783648" eaLnBrk="0" fontAlgn="base" hangingPunct="0">
              <a:lnSpc>
                <a:spcPct val="90000"/>
              </a:lnSpc>
              <a:spcBef>
                <a:spcPct val="0"/>
              </a:spcBef>
              <a:spcAft>
                <a:spcPct val="0"/>
              </a:spcAft>
            </a:pPr>
            <a:r>
              <a:rPr lang="de-DE" sz="1100" b="1" dirty="0" smtClean="0">
                <a:solidFill>
                  <a:srgbClr val="005C84"/>
                </a:solidFill>
                <a:ea typeface="Arial Unicode MS" pitchFamily="34" charset="-128"/>
                <a:cs typeface="Arial Unicode MS" pitchFamily="34" charset="-128"/>
              </a:rPr>
              <a:t>P&lt;0.001 (superiority)</a:t>
            </a:r>
          </a:p>
        </p:txBody>
      </p:sp>
      <p:grpSp>
        <p:nvGrpSpPr>
          <p:cNvPr id="5" name="Group 101"/>
          <p:cNvGrpSpPr>
            <a:grpSpLocks/>
          </p:cNvGrpSpPr>
          <p:nvPr/>
        </p:nvGrpSpPr>
        <p:grpSpPr bwMode="auto">
          <a:xfrm>
            <a:off x="4582003" y="1824990"/>
            <a:ext cx="2190273" cy="2377440"/>
            <a:chOff x="3207" y="1486"/>
            <a:chExt cx="1533" cy="1872"/>
          </a:xfrm>
        </p:grpSpPr>
        <p:pic>
          <p:nvPicPr>
            <p:cNvPr id="41003" name="Picture 29" descr="RE-LY - px - white-20%"/>
            <p:cNvPicPr>
              <a:picLocks noChangeAspect="1" noChangeArrowheads="1"/>
            </p:cNvPicPr>
            <p:nvPr/>
          </p:nvPicPr>
          <p:blipFill>
            <a:blip r:embed="rId4" cstate="print">
              <a:lum bright="-48000"/>
            </a:blip>
            <a:srcRect r="13029"/>
            <a:stretch>
              <a:fillRect/>
            </a:stretch>
          </p:blipFill>
          <p:spPr bwMode="gray">
            <a:xfrm>
              <a:off x="3207" y="1486"/>
              <a:ext cx="1533" cy="1872"/>
            </a:xfrm>
            <a:prstGeom prst="rect">
              <a:avLst/>
            </a:prstGeom>
            <a:noFill/>
            <a:ln w="9525">
              <a:noFill/>
              <a:miter lim="800000"/>
              <a:headEnd/>
              <a:tailEnd/>
            </a:ln>
          </p:spPr>
        </p:pic>
        <p:sp>
          <p:nvSpPr>
            <p:cNvPr id="41004" name="Line 46"/>
            <p:cNvSpPr>
              <a:spLocks noChangeShapeType="1"/>
            </p:cNvSpPr>
            <p:nvPr/>
          </p:nvSpPr>
          <p:spPr bwMode="gray">
            <a:xfrm>
              <a:off x="3207" y="1486"/>
              <a:ext cx="1533" cy="0"/>
            </a:xfrm>
            <a:prstGeom prst="line">
              <a:avLst/>
            </a:prstGeom>
            <a:noFill/>
            <a:ln w="28575">
              <a:solidFill>
                <a:schemeClr val="folHlink"/>
              </a:solidFill>
              <a:round/>
              <a:headEnd/>
              <a:tailEnd/>
            </a:ln>
          </p:spPr>
          <p:txBody>
            <a:bodyPr anchor="ctr"/>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sp>
        <p:nvSpPr>
          <p:cNvPr id="230416" name="Rectangle 20"/>
          <p:cNvSpPr>
            <a:spLocks noChangeArrowheads="1"/>
          </p:cNvSpPr>
          <p:nvPr/>
        </p:nvSpPr>
        <p:spPr bwMode="gray">
          <a:xfrm>
            <a:off x="5470684" y="1896112"/>
            <a:ext cx="394335" cy="353060"/>
          </a:xfrm>
          <a:prstGeom prst="rect">
            <a:avLst/>
          </a:prstGeom>
          <a:noFill/>
          <a:ln w="9525" algn="ctr">
            <a:noFill/>
            <a:miter lim="800000"/>
            <a:headEnd/>
            <a:tailEnd/>
          </a:ln>
        </p:spPr>
        <p:txBody>
          <a:bodyPr wrap="none" lIns="0" tIns="0" rIns="0" bIns="0" anchor="ctr"/>
          <a:lstStyle/>
          <a:p>
            <a:pPr algn="ctr" defTabSz="783648" eaLnBrk="0" fontAlgn="base" hangingPunct="0">
              <a:lnSpc>
                <a:spcPct val="90000"/>
              </a:lnSpc>
              <a:spcBef>
                <a:spcPct val="0"/>
              </a:spcBef>
              <a:spcAft>
                <a:spcPct val="0"/>
              </a:spcAft>
            </a:pPr>
            <a:r>
              <a:rPr lang="en-GB" sz="1400" b="1" dirty="0" smtClean="0">
                <a:solidFill>
                  <a:srgbClr val="005C84"/>
                </a:solidFill>
                <a:ea typeface="Arial Unicode MS" pitchFamily="34" charset="-128"/>
                <a:cs typeface="Arial Unicode MS" pitchFamily="34" charset="-128"/>
              </a:rPr>
              <a:t>RRR</a:t>
            </a:r>
          </a:p>
          <a:p>
            <a:pPr algn="ctr" defTabSz="783648" eaLnBrk="0" fontAlgn="base" hangingPunct="0">
              <a:lnSpc>
                <a:spcPct val="90000"/>
              </a:lnSpc>
              <a:spcBef>
                <a:spcPct val="0"/>
              </a:spcBef>
              <a:spcAft>
                <a:spcPct val="0"/>
              </a:spcAft>
            </a:pPr>
            <a:r>
              <a:rPr lang="en-GB" sz="1400" b="1" dirty="0" smtClean="0">
                <a:solidFill>
                  <a:srgbClr val="005C84"/>
                </a:solidFill>
                <a:ea typeface="Arial Unicode MS" pitchFamily="34" charset="-128"/>
                <a:cs typeface="Arial Unicode MS" pitchFamily="34" charset="-128"/>
              </a:rPr>
              <a:t>69%</a:t>
            </a:r>
            <a:endParaRPr lang="en-US" sz="1400" b="1" dirty="0" smtClean="0">
              <a:solidFill>
                <a:srgbClr val="005C84"/>
              </a:solidFill>
              <a:ea typeface="Arial Unicode MS" pitchFamily="34" charset="-128"/>
              <a:cs typeface="Arial Unicode MS" pitchFamily="34" charset="-128"/>
            </a:endParaRPr>
          </a:p>
        </p:txBody>
      </p:sp>
      <p:grpSp>
        <p:nvGrpSpPr>
          <p:cNvPr id="6" name="Group 92"/>
          <p:cNvGrpSpPr>
            <a:grpSpLocks/>
          </p:cNvGrpSpPr>
          <p:nvPr/>
        </p:nvGrpSpPr>
        <p:grpSpPr bwMode="auto">
          <a:xfrm>
            <a:off x="4054794" y="3517900"/>
            <a:ext cx="1052989" cy="685800"/>
            <a:chOff x="2838" y="2819"/>
            <a:chExt cx="737" cy="540"/>
          </a:xfrm>
        </p:grpSpPr>
        <p:grpSp>
          <p:nvGrpSpPr>
            <p:cNvPr id="7" name="Group 89"/>
            <p:cNvGrpSpPr>
              <a:grpSpLocks/>
            </p:cNvGrpSpPr>
            <p:nvPr/>
          </p:nvGrpSpPr>
          <p:grpSpPr bwMode="auto">
            <a:xfrm>
              <a:off x="2838" y="2819"/>
              <a:ext cx="737" cy="540"/>
              <a:chOff x="2838" y="2819"/>
              <a:chExt cx="737" cy="540"/>
            </a:xfrm>
          </p:grpSpPr>
          <p:sp>
            <p:nvSpPr>
              <p:cNvPr id="131106" name="Rectangle 34"/>
              <p:cNvSpPr>
                <a:spLocks noChangeArrowheads="1"/>
              </p:cNvSpPr>
              <p:nvPr/>
            </p:nvSpPr>
            <p:spPr bwMode="gray">
              <a:xfrm>
                <a:off x="2838" y="2819"/>
                <a:ext cx="737" cy="540"/>
              </a:xfrm>
              <a:prstGeom prst="rect">
                <a:avLst/>
              </a:prstGeom>
              <a:gradFill rotWithShape="1">
                <a:gsLst>
                  <a:gs pos="0">
                    <a:schemeClr val="tx2"/>
                  </a:gs>
                  <a:gs pos="100000">
                    <a:schemeClr val="tx2">
                      <a:gamma/>
                      <a:shade val="66275"/>
                      <a:invGamma/>
                    </a:schemeClr>
                  </a:gs>
                </a:gsLst>
                <a:lin ang="5400000" scaled="1"/>
              </a:gradFill>
              <a:ln w="9525" algn="ctr">
                <a:noFill/>
                <a:miter lim="800000"/>
                <a:headEnd/>
                <a:tailEnd/>
              </a:ln>
              <a:effectLst/>
            </p:spPr>
            <p:txBody>
              <a:bodyPr wrap="none" anchor="ctr"/>
              <a:lstStyle/>
              <a:p>
                <a:pPr defTabSz="783648" eaLnBrk="0" fontAlgn="base" hangingPunct="0">
                  <a:spcBef>
                    <a:spcPct val="0"/>
                  </a:spcBef>
                  <a:spcAft>
                    <a:spcPct val="0"/>
                  </a:spcAft>
                  <a:defRPr/>
                </a:pPr>
                <a:endParaRPr lang="en-US" dirty="0">
                  <a:solidFill>
                    <a:srgbClr val="042341"/>
                  </a:solidFill>
                  <a:ea typeface="Arial Unicode MS" pitchFamily="34" charset="-128"/>
                  <a:cs typeface="Arial Unicode MS" pitchFamily="34" charset="-128"/>
                </a:endParaRPr>
              </a:p>
            </p:txBody>
          </p:sp>
          <p:sp>
            <p:nvSpPr>
              <p:cNvPr id="131108" name="Rectangle 36"/>
              <p:cNvSpPr>
                <a:spLocks noChangeArrowheads="1"/>
              </p:cNvSpPr>
              <p:nvPr/>
            </p:nvSpPr>
            <p:spPr bwMode="gray">
              <a:xfrm>
                <a:off x="2838" y="2819"/>
                <a:ext cx="737" cy="114"/>
              </a:xfrm>
              <a:prstGeom prst="rect">
                <a:avLst/>
              </a:prstGeom>
              <a:gradFill rotWithShape="1">
                <a:gsLst>
                  <a:gs pos="0">
                    <a:schemeClr val="tx2">
                      <a:gamma/>
                      <a:tint val="80000"/>
                      <a:invGamma/>
                    </a:schemeClr>
                  </a:gs>
                  <a:gs pos="100000">
                    <a:schemeClr val="tx2"/>
                  </a:gs>
                </a:gsLst>
                <a:lin ang="5400000" scaled="1"/>
              </a:gradFill>
              <a:ln w="9525" algn="ctr">
                <a:noFill/>
                <a:miter lim="800000"/>
                <a:headEnd/>
                <a:tailEnd/>
              </a:ln>
              <a:effectLst/>
            </p:spPr>
            <p:txBody>
              <a:bodyPr wrap="none" anchor="ctr"/>
              <a:lstStyle/>
              <a:p>
                <a:pPr defTabSz="783648" eaLnBrk="0" fontAlgn="base" hangingPunct="0">
                  <a:spcBef>
                    <a:spcPct val="0"/>
                  </a:spcBef>
                  <a:spcAft>
                    <a:spcPct val="0"/>
                  </a:spcAft>
                  <a:defRPr/>
                </a:pPr>
                <a:endParaRPr lang="en-US" dirty="0">
                  <a:solidFill>
                    <a:srgbClr val="042341"/>
                  </a:solidFill>
                  <a:ea typeface="Arial Unicode MS" pitchFamily="34" charset="-128"/>
                  <a:cs typeface="Arial Unicode MS" pitchFamily="34" charset="-128"/>
                </a:endParaRPr>
              </a:p>
            </p:txBody>
          </p:sp>
        </p:grpSp>
        <p:sp>
          <p:nvSpPr>
            <p:cNvPr id="41000" name="TextBox 16"/>
            <p:cNvSpPr txBox="1">
              <a:spLocks noChangeArrowheads="1"/>
            </p:cNvSpPr>
            <p:nvPr/>
          </p:nvSpPr>
          <p:spPr bwMode="gray">
            <a:xfrm>
              <a:off x="3025" y="2917"/>
              <a:ext cx="363" cy="346"/>
            </a:xfrm>
            <a:prstGeom prst="rect">
              <a:avLst/>
            </a:prstGeom>
            <a:noFill/>
            <a:ln w="9525" algn="ctr">
              <a:noFill/>
              <a:miter lim="800000"/>
              <a:headEnd/>
              <a:tailEnd/>
            </a:ln>
          </p:spPr>
          <p:txBody>
            <a:bodyPr wrap="none" lIns="0" tIns="0" rIns="0" bIns="0" anchor="ctr"/>
            <a:lstStyle/>
            <a:p>
              <a:pPr algn="ctr" defTabSz="783648" eaLnBrk="0" fontAlgn="base" hangingPunct="0">
                <a:lnSpc>
                  <a:spcPct val="90000"/>
                </a:lnSpc>
                <a:spcBef>
                  <a:spcPct val="0"/>
                </a:spcBef>
                <a:spcAft>
                  <a:spcPct val="0"/>
                </a:spcAft>
              </a:pPr>
              <a:r>
                <a:rPr lang="en-GB" sz="2100" b="1" dirty="0" smtClean="0">
                  <a:solidFill>
                    <a:srgbClr val="FFFFFF"/>
                  </a:solidFill>
                  <a:ea typeface="Arial Unicode MS" pitchFamily="34" charset="-128"/>
                  <a:cs typeface="Arial Unicode MS" pitchFamily="34" charset="-128"/>
                </a:rPr>
                <a:t>14</a:t>
              </a:r>
              <a:br>
                <a:rPr lang="en-GB" sz="2100" b="1" dirty="0" smtClean="0">
                  <a:solidFill>
                    <a:srgbClr val="FFFFFF"/>
                  </a:solidFill>
                  <a:ea typeface="Arial Unicode MS" pitchFamily="34" charset="-128"/>
                  <a:cs typeface="Arial Unicode MS" pitchFamily="34" charset="-128"/>
                </a:rPr>
              </a:br>
              <a:r>
                <a:rPr lang="en-GB" sz="1400" b="1" dirty="0" smtClean="0">
                  <a:solidFill>
                    <a:srgbClr val="FFFFFF"/>
                  </a:solidFill>
                  <a:ea typeface="Arial Unicode MS" pitchFamily="34" charset="-128"/>
                  <a:cs typeface="Arial Unicode MS" pitchFamily="34" charset="-128"/>
                </a:rPr>
                <a:t>0.12%</a:t>
              </a:r>
            </a:p>
          </p:txBody>
        </p:sp>
      </p:grpSp>
      <p:sp>
        <p:nvSpPr>
          <p:cNvPr id="40985" name="Line 232"/>
          <p:cNvSpPr>
            <a:spLocks noChangeShapeType="1"/>
          </p:cNvSpPr>
          <p:nvPr/>
        </p:nvSpPr>
        <p:spPr bwMode="gray">
          <a:xfrm>
            <a:off x="1420178" y="4201160"/>
            <a:ext cx="6323648" cy="0"/>
          </a:xfrm>
          <a:prstGeom prst="line">
            <a:avLst/>
          </a:prstGeom>
          <a:noFill/>
          <a:ln w="28575">
            <a:solidFill>
              <a:schemeClr val="folHlink"/>
            </a:solidFill>
            <a:round/>
            <a:headEnd/>
            <a:tailEnd/>
          </a:ln>
        </p:spPr>
        <p:txBody>
          <a:bodyPr lIns="78365" tIns="39183" rIns="78365" bIns="39183"/>
          <a:lstStyle/>
          <a:p>
            <a:pPr algn="r" defTabSz="783648" eaLnBrk="0" fontAlgn="base" hangingPunct="0">
              <a:spcBef>
                <a:spcPct val="50000"/>
              </a:spcBef>
              <a:spcAft>
                <a:spcPct val="0"/>
              </a:spcAft>
            </a:pPr>
            <a:endParaRPr lang="en-US" dirty="0" smtClean="0">
              <a:solidFill>
                <a:srgbClr val="042341"/>
              </a:solidFill>
              <a:ea typeface="Arial Unicode MS" pitchFamily="34" charset="-128"/>
              <a:cs typeface="Arial Unicode MS" pitchFamily="34" charset="-128"/>
            </a:endParaRPr>
          </a:p>
        </p:txBody>
      </p:sp>
      <p:grpSp>
        <p:nvGrpSpPr>
          <p:cNvPr id="8" name="Group 113"/>
          <p:cNvGrpSpPr>
            <a:grpSpLocks/>
          </p:cNvGrpSpPr>
          <p:nvPr/>
        </p:nvGrpSpPr>
        <p:grpSpPr bwMode="auto">
          <a:xfrm>
            <a:off x="1884522" y="3544571"/>
            <a:ext cx="1052988" cy="651510"/>
            <a:chOff x="1319" y="2840"/>
            <a:chExt cx="737" cy="513"/>
          </a:xfrm>
        </p:grpSpPr>
        <p:grpSp>
          <p:nvGrpSpPr>
            <p:cNvPr id="9" name="Group 112"/>
            <p:cNvGrpSpPr>
              <a:grpSpLocks/>
            </p:cNvGrpSpPr>
            <p:nvPr/>
          </p:nvGrpSpPr>
          <p:grpSpPr bwMode="auto">
            <a:xfrm>
              <a:off x="1319" y="2840"/>
              <a:ext cx="737" cy="513"/>
              <a:chOff x="1319" y="2840"/>
              <a:chExt cx="737" cy="513"/>
            </a:xfrm>
          </p:grpSpPr>
          <p:sp>
            <p:nvSpPr>
              <p:cNvPr id="131102" name="Rectangle 30"/>
              <p:cNvSpPr>
                <a:spLocks noChangeArrowheads="1"/>
              </p:cNvSpPr>
              <p:nvPr/>
            </p:nvSpPr>
            <p:spPr bwMode="gray">
              <a:xfrm>
                <a:off x="1319" y="2840"/>
                <a:ext cx="737" cy="513"/>
              </a:xfrm>
              <a:prstGeom prst="rect">
                <a:avLst/>
              </a:prstGeom>
              <a:gradFill rotWithShape="1">
                <a:gsLst>
                  <a:gs pos="0">
                    <a:schemeClr val="accent2"/>
                  </a:gs>
                  <a:gs pos="100000">
                    <a:schemeClr val="accent2">
                      <a:gamma/>
                      <a:shade val="66275"/>
                      <a:invGamma/>
                    </a:schemeClr>
                  </a:gs>
                </a:gsLst>
                <a:lin ang="5400000" scaled="1"/>
              </a:gradFill>
              <a:ln w="9525" algn="ctr">
                <a:noFill/>
                <a:miter lim="800000"/>
                <a:headEnd/>
                <a:tailEnd/>
              </a:ln>
              <a:effectLst/>
            </p:spPr>
            <p:txBody>
              <a:bodyPr wrap="none" anchor="ctr"/>
              <a:lstStyle/>
              <a:p>
                <a:pPr defTabSz="783648" eaLnBrk="0" fontAlgn="base" hangingPunct="0">
                  <a:spcBef>
                    <a:spcPct val="0"/>
                  </a:spcBef>
                  <a:spcAft>
                    <a:spcPct val="0"/>
                  </a:spcAft>
                  <a:defRPr/>
                </a:pPr>
                <a:endParaRPr lang="en-US" dirty="0">
                  <a:solidFill>
                    <a:srgbClr val="042341"/>
                  </a:solidFill>
                  <a:ea typeface="Arial Unicode MS" pitchFamily="34" charset="-128"/>
                  <a:cs typeface="Arial Unicode MS" pitchFamily="34" charset="-128"/>
                </a:endParaRPr>
              </a:p>
            </p:txBody>
          </p:sp>
          <p:sp>
            <p:nvSpPr>
              <p:cNvPr id="40998" name="Rectangle 31"/>
              <p:cNvSpPr>
                <a:spLocks noChangeArrowheads="1"/>
              </p:cNvSpPr>
              <p:nvPr/>
            </p:nvSpPr>
            <p:spPr bwMode="gray">
              <a:xfrm>
                <a:off x="1319" y="2840"/>
                <a:ext cx="737" cy="115"/>
              </a:xfrm>
              <a:prstGeom prst="rect">
                <a:avLst/>
              </a:prstGeom>
              <a:gradFill rotWithShape="1">
                <a:gsLst>
                  <a:gs pos="0">
                    <a:srgbClr val="59BDE1"/>
                  </a:gs>
                  <a:gs pos="100000">
                    <a:schemeClr val="accent2"/>
                  </a:gs>
                </a:gsLst>
                <a:lin ang="5400000" scaled="1"/>
              </a:gradFill>
              <a:ln w="9525" algn="ctr">
                <a:noFill/>
                <a:miter lim="800000"/>
                <a:headEnd/>
                <a:tailEnd/>
              </a:ln>
            </p:spPr>
            <p:txBody>
              <a:bodyPr wrap="none" anchor="ctr"/>
              <a:lstStyle/>
              <a:p>
                <a:pPr defTabSz="783648" eaLnBrk="0" fontAlgn="base" hangingPunct="0">
                  <a:spcBef>
                    <a:spcPct val="0"/>
                  </a:spcBef>
                  <a:spcAft>
                    <a:spcPct val="0"/>
                  </a:spcAft>
                </a:pPr>
                <a:endParaRPr lang="en-GB" dirty="0" smtClean="0">
                  <a:solidFill>
                    <a:srgbClr val="042341"/>
                  </a:solidFill>
                  <a:ea typeface="Arial Unicode MS" pitchFamily="34" charset="-128"/>
                  <a:cs typeface="Arial Unicode MS" pitchFamily="34" charset="-128"/>
                </a:endParaRPr>
              </a:p>
            </p:txBody>
          </p:sp>
        </p:grpSp>
        <p:sp>
          <p:nvSpPr>
            <p:cNvPr id="40996" name="TextBox 16"/>
            <p:cNvSpPr txBox="1">
              <a:spLocks noChangeArrowheads="1"/>
            </p:cNvSpPr>
            <p:nvPr/>
          </p:nvSpPr>
          <p:spPr bwMode="gray">
            <a:xfrm>
              <a:off x="1509" y="2929"/>
              <a:ext cx="363" cy="346"/>
            </a:xfrm>
            <a:prstGeom prst="rect">
              <a:avLst/>
            </a:prstGeom>
            <a:noFill/>
            <a:ln w="9525" algn="ctr">
              <a:noFill/>
              <a:miter lim="800000"/>
              <a:headEnd/>
              <a:tailEnd/>
            </a:ln>
          </p:spPr>
          <p:txBody>
            <a:bodyPr wrap="none" lIns="0" tIns="0" rIns="0" bIns="0" anchor="ctr"/>
            <a:lstStyle/>
            <a:p>
              <a:pPr algn="ctr" defTabSz="783648" eaLnBrk="0" fontAlgn="base" hangingPunct="0">
                <a:lnSpc>
                  <a:spcPct val="90000"/>
                </a:lnSpc>
                <a:spcBef>
                  <a:spcPct val="0"/>
                </a:spcBef>
                <a:spcAft>
                  <a:spcPct val="0"/>
                </a:spcAft>
              </a:pPr>
              <a:r>
                <a:rPr lang="en-GB" sz="2100" b="1" dirty="0" smtClean="0">
                  <a:solidFill>
                    <a:srgbClr val="FFFFFF"/>
                  </a:solidFill>
                  <a:ea typeface="Arial Unicode MS" pitchFamily="34" charset="-128"/>
                  <a:cs typeface="Arial Unicode MS" pitchFamily="34" charset="-128"/>
                </a:rPr>
                <a:t>12</a:t>
              </a:r>
              <a:br>
                <a:rPr lang="en-GB" sz="2100" b="1" dirty="0" smtClean="0">
                  <a:solidFill>
                    <a:srgbClr val="FFFFFF"/>
                  </a:solidFill>
                  <a:ea typeface="Arial Unicode MS" pitchFamily="34" charset="-128"/>
                  <a:cs typeface="Arial Unicode MS" pitchFamily="34" charset="-128"/>
                </a:rPr>
              </a:br>
              <a:r>
                <a:rPr lang="en-GB" sz="1400" b="1" dirty="0" smtClean="0">
                  <a:solidFill>
                    <a:srgbClr val="FFFFFF"/>
                  </a:solidFill>
                  <a:ea typeface="Arial Unicode MS" pitchFamily="34" charset="-128"/>
                  <a:cs typeface="Arial Unicode MS" pitchFamily="34" charset="-128"/>
                </a:rPr>
                <a:t>0.10%</a:t>
              </a:r>
            </a:p>
          </p:txBody>
        </p:sp>
      </p:grpSp>
      <p:sp>
        <p:nvSpPr>
          <p:cNvPr id="2" name="Rectangle 20"/>
          <p:cNvSpPr>
            <a:spLocks noChangeArrowheads="1"/>
          </p:cNvSpPr>
          <p:nvPr/>
        </p:nvSpPr>
        <p:spPr bwMode="gray">
          <a:xfrm>
            <a:off x="3310414" y="1416052"/>
            <a:ext cx="394335" cy="353060"/>
          </a:xfrm>
          <a:prstGeom prst="rect">
            <a:avLst/>
          </a:prstGeom>
          <a:noFill/>
          <a:ln w="9525" algn="ctr">
            <a:noFill/>
            <a:miter lim="800000"/>
            <a:headEnd/>
            <a:tailEnd/>
          </a:ln>
        </p:spPr>
        <p:txBody>
          <a:bodyPr wrap="none" lIns="0" tIns="0" rIns="0" bIns="0" anchor="ctr"/>
          <a:lstStyle/>
          <a:p>
            <a:pPr algn="ctr" defTabSz="783648" eaLnBrk="0" fontAlgn="base" hangingPunct="0">
              <a:lnSpc>
                <a:spcPct val="90000"/>
              </a:lnSpc>
              <a:spcBef>
                <a:spcPct val="0"/>
              </a:spcBef>
              <a:spcAft>
                <a:spcPct val="0"/>
              </a:spcAft>
            </a:pPr>
            <a:r>
              <a:rPr lang="en-GB" sz="1400" b="1" dirty="0" smtClean="0">
                <a:solidFill>
                  <a:srgbClr val="0084CB"/>
                </a:solidFill>
                <a:ea typeface="Arial Unicode MS" pitchFamily="34" charset="-128"/>
                <a:cs typeface="Arial Unicode MS" pitchFamily="34" charset="-128"/>
              </a:rPr>
              <a:t>RRR</a:t>
            </a:r>
          </a:p>
          <a:p>
            <a:pPr algn="ctr" defTabSz="783648" eaLnBrk="0" fontAlgn="base" hangingPunct="0">
              <a:lnSpc>
                <a:spcPct val="90000"/>
              </a:lnSpc>
              <a:spcBef>
                <a:spcPct val="0"/>
              </a:spcBef>
              <a:spcAft>
                <a:spcPct val="0"/>
              </a:spcAft>
            </a:pPr>
            <a:r>
              <a:rPr lang="en-GB" sz="1400" b="1" dirty="0" smtClean="0">
                <a:solidFill>
                  <a:srgbClr val="005C84"/>
                </a:solidFill>
                <a:ea typeface="Arial Unicode MS" pitchFamily="34" charset="-128"/>
                <a:cs typeface="Arial Unicode MS" pitchFamily="34" charset="-128"/>
              </a:rPr>
              <a:t>74%</a:t>
            </a:r>
            <a:endParaRPr lang="en-US" sz="1400" b="1" dirty="0" smtClean="0">
              <a:solidFill>
                <a:srgbClr val="005C84"/>
              </a:solidFill>
              <a:ea typeface="Arial Unicode MS" pitchFamily="34" charset="-128"/>
              <a:cs typeface="Arial Unicode MS" pitchFamily="34" charset="-128"/>
            </a:endParaRPr>
          </a:p>
        </p:txBody>
      </p:sp>
      <p:sp>
        <p:nvSpPr>
          <p:cNvPr id="230408" name="Text Box 9"/>
          <p:cNvSpPr txBox="1">
            <a:spLocks noChangeArrowheads="1"/>
          </p:cNvSpPr>
          <p:nvPr/>
        </p:nvSpPr>
        <p:spPr bwMode="gray">
          <a:xfrm>
            <a:off x="4556286" y="1433831"/>
            <a:ext cx="2235993" cy="311150"/>
          </a:xfrm>
          <a:prstGeom prst="rect">
            <a:avLst/>
          </a:prstGeom>
          <a:noFill/>
          <a:ln w="9525" algn="ctr">
            <a:noFill/>
            <a:miter lim="800000"/>
            <a:headEnd/>
            <a:tailEnd/>
          </a:ln>
        </p:spPr>
        <p:txBody>
          <a:bodyPr wrap="none" lIns="0" tIns="0" rIns="0" bIns="0" anchor="ctr"/>
          <a:lstStyle/>
          <a:p>
            <a:pPr algn="ctr" defTabSz="783648" eaLnBrk="0" fontAlgn="base" hangingPunct="0">
              <a:lnSpc>
                <a:spcPct val="90000"/>
              </a:lnSpc>
              <a:spcBef>
                <a:spcPct val="0"/>
              </a:spcBef>
              <a:spcAft>
                <a:spcPct val="0"/>
              </a:spcAft>
            </a:pPr>
            <a:r>
              <a:rPr lang="de-DE" b="1" dirty="0" smtClean="0">
                <a:solidFill>
                  <a:srgbClr val="005C84"/>
                </a:solidFill>
                <a:ea typeface="Arial Unicode MS" pitchFamily="34" charset="-128"/>
                <a:cs typeface="Arial Unicode MS" pitchFamily="34" charset="-128"/>
              </a:rPr>
              <a:t>RR 0.31</a:t>
            </a:r>
            <a:r>
              <a:rPr lang="de-DE" dirty="0" smtClean="0">
                <a:solidFill>
                  <a:srgbClr val="005C84"/>
                </a:solidFill>
                <a:ea typeface="Arial Unicode MS" pitchFamily="34" charset="-128"/>
                <a:cs typeface="Arial Unicode MS" pitchFamily="34" charset="-128"/>
              </a:rPr>
              <a:t> (95% CI: 0.17–0.56)</a:t>
            </a:r>
          </a:p>
          <a:p>
            <a:pPr algn="ctr" defTabSz="783648" eaLnBrk="0" fontAlgn="base" hangingPunct="0">
              <a:lnSpc>
                <a:spcPct val="90000"/>
              </a:lnSpc>
              <a:spcBef>
                <a:spcPct val="0"/>
              </a:spcBef>
              <a:spcAft>
                <a:spcPct val="0"/>
              </a:spcAft>
            </a:pPr>
            <a:r>
              <a:rPr lang="de-DE" sz="1100" b="1" dirty="0" smtClean="0">
                <a:solidFill>
                  <a:srgbClr val="005C84"/>
                </a:solidFill>
                <a:ea typeface="Arial Unicode MS" pitchFamily="34" charset="-128"/>
                <a:cs typeface="Arial Unicode MS" pitchFamily="34" charset="-128"/>
              </a:rPr>
              <a:t>P&lt;0.001 (superiority)</a:t>
            </a:r>
          </a:p>
        </p:txBody>
      </p:sp>
      <p:grpSp>
        <p:nvGrpSpPr>
          <p:cNvPr id="10" name="Group 93"/>
          <p:cNvGrpSpPr>
            <a:grpSpLocks/>
          </p:cNvGrpSpPr>
          <p:nvPr/>
        </p:nvGrpSpPr>
        <p:grpSpPr bwMode="auto">
          <a:xfrm>
            <a:off x="6225066" y="2047240"/>
            <a:ext cx="1052988" cy="2156460"/>
            <a:chOff x="4357" y="1661"/>
            <a:chExt cx="737" cy="1698"/>
          </a:xfrm>
        </p:grpSpPr>
        <p:grpSp>
          <p:nvGrpSpPr>
            <p:cNvPr id="11" name="Group 90"/>
            <p:cNvGrpSpPr>
              <a:grpSpLocks/>
            </p:cNvGrpSpPr>
            <p:nvPr/>
          </p:nvGrpSpPr>
          <p:grpSpPr bwMode="auto">
            <a:xfrm>
              <a:off x="4357" y="1661"/>
              <a:ext cx="737" cy="1698"/>
              <a:chOff x="4357" y="1661"/>
              <a:chExt cx="737" cy="1698"/>
            </a:xfrm>
          </p:grpSpPr>
          <p:sp>
            <p:nvSpPr>
              <p:cNvPr id="131107" name="Rectangle 35"/>
              <p:cNvSpPr>
                <a:spLocks noChangeArrowheads="1"/>
              </p:cNvSpPr>
              <p:nvPr/>
            </p:nvSpPr>
            <p:spPr bwMode="gray">
              <a:xfrm>
                <a:off x="4357" y="1661"/>
                <a:ext cx="737" cy="1698"/>
              </a:xfrm>
              <a:prstGeom prst="rect">
                <a:avLst/>
              </a:prstGeom>
              <a:gradFill rotWithShape="1">
                <a:gsLst>
                  <a:gs pos="0">
                    <a:schemeClr val="folHlink"/>
                  </a:gs>
                  <a:gs pos="100000">
                    <a:schemeClr val="folHlink">
                      <a:gamma/>
                      <a:shade val="66275"/>
                      <a:invGamma/>
                    </a:schemeClr>
                  </a:gs>
                </a:gsLst>
                <a:lin ang="5400000" scaled="1"/>
              </a:gradFill>
              <a:ln w="9525" algn="ctr">
                <a:noFill/>
                <a:miter lim="800000"/>
                <a:headEnd/>
                <a:tailEnd/>
              </a:ln>
              <a:effectLst/>
            </p:spPr>
            <p:txBody>
              <a:bodyPr anchor="ctr"/>
              <a:lstStyle/>
              <a:p>
                <a:pPr defTabSz="783648" eaLnBrk="0" fontAlgn="base" hangingPunct="0">
                  <a:spcBef>
                    <a:spcPct val="0"/>
                  </a:spcBef>
                  <a:spcAft>
                    <a:spcPct val="0"/>
                  </a:spcAft>
                  <a:defRPr/>
                </a:pPr>
                <a:endParaRPr lang="en-US" dirty="0">
                  <a:solidFill>
                    <a:srgbClr val="042341"/>
                  </a:solidFill>
                  <a:ea typeface="Arial Unicode MS" pitchFamily="34" charset="-128"/>
                  <a:cs typeface="Arial Unicode MS" pitchFamily="34" charset="-128"/>
                </a:endParaRPr>
              </a:p>
            </p:txBody>
          </p:sp>
          <p:sp>
            <p:nvSpPr>
              <p:cNvPr id="40994" name="Rectangle 43"/>
              <p:cNvSpPr>
                <a:spLocks noChangeArrowheads="1"/>
              </p:cNvSpPr>
              <p:nvPr/>
            </p:nvSpPr>
            <p:spPr bwMode="gray">
              <a:xfrm>
                <a:off x="4357" y="1661"/>
                <a:ext cx="737" cy="114"/>
              </a:xfrm>
              <a:prstGeom prst="rect">
                <a:avLst/>
              </a:prstGeom>
              <a:gradFill rotWithShape="1">
                <a:gsLst>
                  <a:gs pos="0">
                    <a:srgbClr val="B7BFC5"/>
                  </a:gs>
                  <a:gs pos="100000">
                    <a:schemeClr val="folHlink"/>
                  </a:gs>
                </a:gsLst>
                <a:lin ang="5400000" scaled="1"/>
              </a:gradFill>
              <a:ln w="9525" algn="ctr">
                <a:noFill/>
                <a:miter lim="800000"/>
                <a:headEnd/>
                <a:tailEnd/>
              </a:ln>
            </p:spPr>
            <p:txBody>
              <a:bodyPr anchor="ctr"/>
              <a:lstStyle/>
              <a:p>
                <a:pPr defTabSz="783648" eaLnBrk="0" fontAlgn="base" hangingPunct="0">
                  <a:spcBef>
                    <a:spcPct val="0"/>
                  </a:spcBef>
                  <a:spcAft>
                    <a:spcPct val="0"/>
                  </a:spcAft>
                </a:pPr>
                <a:endParaRPr lang="en-GB" dirty="0" smtClean="0">
                  <a:solidFill>
                    <a:srgbClr val="042341"/>
                  </a:solidFill>
                  <a:ea typeface="Arial Unicode MS" pitchFamily="34" charset="-128"/>
                  <a:cs typeface="Arial Unicode MS" pitchFamily="34" charset="-128"/>
                </a:endParaRPr>
              </a:p>
            </p:txBody>
          </p:sp>
        </p:grpSp>
        <p:sp>
          <p:nvSpPr>
            <p:cNvPr id="40992" name="TextBox 16"/>
            <p:cNvSpPr txBox="1">
              <a:spLocks noChangeArrowheads="1"/>
            </p:cNvSpPr>
            <p:nvPr/>
          </p:nvSpPr>
          <p:spPr bwMode="gray">
            <a:xfrm>
              <a:off x="4544" y="1833"/>
              <a:ext cx="363" cy="346"/>
            </a:xfrm>
            <a:prstGeom prst="rect">
              <a:avLst/>
            </a:prstGeom>
            <a:noFill/>
            <a:ln w="9525" algn="ctr">
              <a:noFill/>
              <a:miter lim="800000"/>
              <a:headEnd/>
              <a:tailEnd/>
            </a:ln>
          </p:spPr>
          <p:txBody>
            <a:bodyPr wrap="none" lIns="0" tIns="0" rIns="0" bIns="0" anchor="ctr"/>
            <a:lstStyle/>
            <a:p>
              <a:pPr algn="ctr" defTabSz="783648" eaLnBrk="0" fontAlgn="base" hangingPunct="0">
                <a:lnSpc>
                  <a:spcPct val="90000"/>
                </a:lnSpc>
                <a:spcBef>
                  <a:spcPct val="0"/>
                </a:spcBef>
                <a:spcAft>
                  <a:spcPct val="0"/>
                </a:spcAft>
              </a:pPr>
              <a:r>
                <a:rPr lang="en-GB" sz="2100" b="1" dirty="0" smtClean="0">
                  <a:solidFill>
                    <a:srgbClr val="FFFFFF"/>
                  </a:solidFill>
                  <a:ea typeface="Arial Unicode MS" pitchFamily="34" charset="-128"/>
                  <a:cs typeface="Arial Unicode MS" pitchFamily="34" charset="-128"/>
                </a:rPr>
                <a:t>45</a:t>
              </a:r>
              <a:br>
                <a:rPr lang="en-GB" sz="2100" b="1" dirty="0" smtClean="0">
                  <a:solidFill>
                    <a:srgbClr val="FFFFFF"/>
                  </a:solidFill>
                  <a:ea typeface="Arial Unicode MS" pitchFamily="34" charset="-128"/>
                  <a:cs typeface="Arial Unicode MS" pitchFamily="34" charset="-128"/>
                </a:rPr>
              </a:br>
              <a:r>
                <a:rPr lang="en-GB" sz="1400" b="1" dirty="0" smtClean="0">
                  <a:solidFill>
                    <a:srgbClr val="FFFFFF"/>
                  </a:solidFill>
                  <a:ea typeface="Arial Unicode MS" pitchFamily="34" charset="-128"/>
                  <a:cs typeface="Arial Unicode MS" pitchFamily="34" charset="-128"/>
                </a:rPr>
                <a:t>0.38%</a:t>
              </a:r>
            </a:p>
          </p:txBody>
        </p:sp>
      </p:grpSp>
      <p:sp>
        <p:nvSpPr>
          <p:cNvPr id="40990" name="Text Box 64"/>
          <p:cNvSpPr txBox="1">
            <a:spLocks noChangeArrowheads="1"/>
          </p:cNvSpPr>
          <p:nvPr/>
        </p:nvSpPr>
        <p:spPr bwMode="gray">
          <a:xfrm>
            <a:off x="1318737" y="4800244"/>
            <a:ext cx="6713696" cy="430887"/>
          </a:xfrm>
          <a:prstGeom prst="rect">
            <a:avLst/>
          </a:prstGeom>
          <a:noFill/>
          <a:ln w="9525" algn="ctr">
            <a:noFill/>
            <a:miter lim="800000"/>
            <a:headEnd/>
            <a:tailEnd/>
          </a:ln>
        </p:spPr>
        <p:txBody>
          <a:bodyPr lIns="0" tIns="0" rIns="0" bIns="0" anchor="b">
            <a:spAutoFit/>
          </a:bodyPr>
          <a:lstStyle/>
          <a:p>
            <a:pPr defTabSz="783648" eaLnBrk="0" fontAlgn="base" hangingPunct="0">
              <a:spcBef>
                <a:spcPct val="0"/>
              </a:spcBef>
              <a:spcAft>
                <a:spcPct val="0"/>
              </a:spcAft>
            </a:pPr>
            <a:r>
              <a:rPr lang="en-GB" sz="900" dirty="0" smtClean="0">
                <a:solidFill>
                  <a:srgbClr val="E5EBEF"/>
                </a:solidFill>
                <a:ea typeface="Arial Unicode MS" pitchFamily="34" charset="-128"/>
                <a:cs typeface="Arial Unicode MS" pitchFamily="34" charset="-128"/>
              </a:rPr>
              <a:t>D = </a:t>
            </a:r>
            <a:r>
              <a:rPr lang="en-GB" sz="900" dirty="0" err="1" smtClean="0">
                <a:solidFill>
                  <a:srgbClr val="E5EBEF"/>
                </a:solidFill>
                <a:ea typeface="Arial Unicode MS" pitchFamily="34" charset="-128"/>
                <a:cs typeface="Arial Unicode MS" pitchFamily="34" charset="-128"/>
              </a:rPr>
              <a:t>dabigatran</a:t>
            </a:r>
            <a:r>
              <a:rPr lang="en-GB" sz="900" dirty="0" smtClean="0">
                <a:solidFill>
                  <a:srgbClr val="E5EBEF"/>
                </a:solidFill>
                <a:ea typeface="Arial Unicode MS" pitchFamily="34" charset="-128"/>
                <a:cs typeface="Arial Unicode MS" pitchFamily="34" charset="-128"/>
              </a:rPr>
              <a:t>; </a:t>
            </a:r>
            <a:r>
              <a:rPr lang="de-DE" sz="900" dirty="0" smtClean="0">
                <a:solidFill>
                  <a:srgbClr val="D6DEE4"/>
                </a:solidFill>
                <a:ea typeface="Arial Unicode MS" pitchFamily="34" charset="-128"/>
                <a:cs typeface="Arial Unicode MS" pitchFamily="34" charset="-128"/>
              </a:rPr>
              <a:t>RR = relative risk; RRR = relative risk reduction.</a:t>
            </a:r>
          </a:p>
          <a:p>
            <a:pPr defTabSz="783648" eaLnBrk="0" fontAlgn="base" hangingPunct="0">
              <a:spcBef>
                <a:spcPct val="0"/>
              </a:spcBef>
              <a:spcAft>
                <a:spcPct val="0"/>
              </a:spcAft>
            </a:pPr>
            <a:r>
              <a:rPr lang="en-GB" sz="900" dirty="0" err="1" smtClean="0">
                <a:solidFill>
                  <a:srgbClr val="D6DEE4"/>
                </a:solidFill>
                <a:ea typeface="Arial Unicode MS" pitchFamily="34" charset="-128"/>
                <a:cs typeface="Arial Unicode MS" pitchFamily="34" charset="-128"/>
              </a:rPr>
              <a:t>Dabigatran</a:t>
            </a:r>
            <a:r>
              <a:rPr lang="en-GB" sz="900" dirty="0" smtClean="0">
                <a:solidFill>
                  <a:srgbClr val="D6DEE4"/>
                </a:solidFill>
                <a:ea typeface="Arial Unicode MS" pitchFamily="34" charset="-128"/>
                <a:cs typeface="Arial Unicode MS" pitchFamily="34" charset="-128"/>
              </a:rPr>
              <a:t> </a:t>
            </a:r>
            <a:r>
              <a:rPr lang="en-GB" sz="900" dirty="0" err="1" smtClean="0">
                <a:solidFill>
                  <a:srgbClr val="D6DEE4"/>
                </a:solidFill>
                <a:ea typeface="Arial Unicode MS" pitchFamily="34" charset="-128"/>
                <a:cs typeface="Arial Unicode MS" pitchFamily="34" charset="-128"/>
              </a:rPr>
              <a:t>etexilate</a:t>
            </a:r>
            <a:r>
              <a:rPr lang="en-GB" sz="900" dirty="0" smtClean="0">
                <a:solidFill>
                  <a:srgbClr val="D6DEE4"/>
                </a:solidFill>
                <a:ea typeface="Arial Unicode MS" pitchFamily="34" charset="-128"/>
                <a:cs typeface="Arial Unicode MS" pitchFamily="34" charset="-128"/>
              </a:rPr>
              <a:t> is not approved for clinical use in stroke prevention in </a:t>
            </a:r>
            <a:r>
              <a:rPr lang="en-GB" sz="900" dirty="0" err="1" smtClean="0">
                <a:solidFill>
                  <a:srgbClr val="D6DEE4"/>
                </a:solidFill>
                <a:ea typeface="Arial Unicode MS" pitchFamily="34" charset="-128"/>
                <a:cs typeface="Arial Unicode MS" pitchFamily="34" charset="-128"/>
              </a:rPr>
              <a:t>atrial</a:t>
            </a:r>
            <a:r>
              <a:rPr lang="en-GB" sz="900" dirty="0" smtClean="0">
                <a:solidFill>
                  <a:srgbClr val="D6DEE4"/>
                </a:solidFill>
                <a:ea typeface="Arial Unicode MS" pitchFamily="34" charset="-128"/>
                <a:cs typeface="Arial Unicode MS" pitchFamily="34" charset="-128"/>
              </a:rPr>
              <a:t> fibrillation outside the US and Canada.</a:t>
            </a:r>
          </a:p>
          <a:p>
            <a:pPr defTabSz="783648" eaLnBrk="0" fontAlgn="base" hangingPunct="0">
              <a:spcBef>
                <a:spcPct val="0"/>
              </a:spcBef>
              <a:spcAft>
                <a:spcPct val="0"/>
              </a:spcAft>
            </a:pPr>
            <a:r>
              <a:rPr lang="de-DE" sz="900" dirty="0" smtClean="0">
                <a:solidFill>
                  <a:srgbClr val="D6DEE4"/>
                </a:solidFill>
                <a:ea typeface="Arial Unicode MS" pitchFamily="34" charset="-128"/>
                <a:cs typeface="Arial Unicode MS" pitchFamily="34" charset="-128"/>
              </a:rPr>
              <a:t>Connolly SJ, et al. </a:t>
            </a:r>
            <a:r>
              <a:rPr lang="de-DE" sz="900" i="1" dirty="0" smtClean="0">
                <a:solidFill>
                  <a:srgbClr val="D6DEE4"/>
                </a:solidFill>
                <a:ea typeface="Arial Unicode MS" pitchFamily="34" charset="-128"/>
                <a:cs typeface="Arial Unicode MS" pitchFamily="34" charset="-128"/>
              </a:rPr>
              <a:t>N Engl J Med</a:t>
            </a:r>
            <a:r>
              <a:rPr lang="de-DE" sz="900" dirty="0" smtClean="0">
                <a:solidFill>
                  <a:srgbClr val="D6DEE4"/>
                </a:solidFill>
                <a:ea typeface="Arial Unicode MS" pitchFamily="34" charset="-128"/>
                <a:cs typeface="Arial Unicode MS" pitchFamily="34" charset="-128"/>
              </a:rPr>
              <a:t> 2009;361:1139-1151.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1000"/>
                                        <p:tgtEl>
                                          <p:spTgt spid="10"/>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1000"/>
                                        <p:tgtEl>
                                          <p:spTgt spid="3"/>
                                        </p:tgtEl>
                                      </p:cBhvr>
                                    </p:animEffect>
                                  </p:childTnLst>
                                </p:cTn>
                              </p:par>
                              <p:par>
                                <p:cTn id="18" presetID="10" presetClass="entr" presetSubtype="0" fill="hold" nodeType="withEffect">
                                  <p:stCondLst>
                                    <p:cond delay="500"/>
                                  </p:stCondLst>
                                  <p:childTnLst>
                                    <p:set>
                                      <p:cBhvr>
                                        <p:cTn id="19" dur="1" fill="hold">
                                          <p:stCondLst>
                                            <p:cond delay="0"/>
                                          </p:stCondLst>
                                        </p:cTn>
                                        <p:tgtEl>
                                          <p:spTgt spid="300099">
                                            <p:txEl>
                                              <p:pRg st="0" end="0"/>
                                            </p:txEl>
                                          </p:spTgt>
                                        </p:tgtEl>
                                        <p:attrNameLst>
                                          <p:attrName>style.visibility</p:attrName>
                                        </p:attrNameLst>
                                      </p:cBhvr>
                                      <p:to>
                                        <p:strVal val="visible"/>
                                      </p:to>
                                    </p:set>
                                    <p:animEffect transition="in" filter="fade">
                                      <p:cBhvr>
                                        <p:cTn id="20" dur="500"/>
                                        <p:tgtEl>
                                          <p:spTgt spid="300099">
                                            <p:txEl>
                                              <p:pRg st="0" end="0"/>
                                            </p:txEl>
                                          </p:spTgt>
                                        </p:tgtEl>
                                      </p:cBhvr>
                                    </p:animEffect>
                                  </p:childTnLst>
                                </p:cTn>
                              </p:par>
                              <p:par>
                                <p:cTn id="21" presetID="10" presetClass="entr" presetSubtype="0" fill="hold" nodeType="withEffect">
                                  <p:stCondLst>
                                    <p:cond delay="500"/>
                                  </p:stCondLst>
                                  <p:childTnLst>
                                    <p:set>
                                      <p:cBhvr>
                                        <p:cTn id="22" dur="1" fill="hold">
                                          <p:stCondLst>
                                            <p:cond delay="0"/>
                                          </p:stCondLst>
                                        </p:cTn>
                                        <p:tgtEl>
                                          <p:spTgt spid="300099">
                                            <p:txEl>
                                              <p:pRg st="1" end="1"/>
                                            </p:txEl>
                                          </p:spTgt>
                                        </p:tgtEl>
                                        <p:attrNameLst>
                                          <p:attrName>style.visibility</p:attrName>
                                        </p:attrNameLst>
                                      </p:cBhvr>
                                      <p:to>
                                        <p:strVal val="visible"/>
                                      </p:to>
                                    </p:set>
                                    <p:animEffect transition="in" filter="fade">
                                      <p:cBhvr>
                                        <p:cTn id="23" dur="500"/>
                                        <p:tgtEl>
                                          <p:spTgt spid="300099">
                                            <p:txEl>
                                              <p:pRg st="1" end="1"/>
                                            </p:txEl>
                                          </p:spTgt>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1000"/>
                                        <p:tgtEl>
                                          <p:spTgt spid="5"/>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30408"/>
                                        </p:tgtEl>
                                        <p:attrNameLst>
                                          <p:attrName>style.visibility</p:attrName>
                                        </p:attrNameLst>
                                      </p:cBhvr>
                                      <p:to>
                                        <p:strVal val="visible"/>
                                      </p:to>
                                    </p:set>
                                    <p:animEffect transition="in" filter="fade">
                                      <p:cBhvr>
                                        <p:cTn id="30" dur="500"/>
                                        <p:tgtEl>
                                          <p:spTgt spid="23040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30416"/>
                                        </p:tgtEl>
                                        <p:attrNameLst>
                                          <p:attrName>style.visibility</p:attrName>
                                        </p:attrNameLst>
                                      </p:cBhvr>
                                      <p:to>
                                        <p:strVal val="visible"/>
                                      </p:to>
                                    </p:set>
                                    <p:animEffect transition="in" filter="fade">
                                      <p:cBhvr>
                                        <p:cTn id="34" dur="1000"/>
                                        <p:tgtEl>
                                          <p:spTgt spid="2304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childTnLst>
                                </p:cTn>
                              </p:par>
                            </p:childTnLst>
                          </p:cTn>
                        </p:par>
                        <p:par>
                          <p:cTn id="38" fill="hold">
                            <p:stCondLst>
                              <p:cond delay="4000"/>
                            </p:stCondLst>
                            <p:childTnLst>
                              <p:par>
                                <p:cTn id="39" presetID="26" presetClass="emph" presetSubtype="0" fill="hold" nodeType="afterEffect">
                                  <p:stCondLst>
                                    <p:cond delay="400"/>
                                  </p:stCondLst>
                                  <p:childTnLst>
                                    <p:animEffect transition="out" filter="fade">
                                      <p:cBhvr>
                                        <p:cTn id="40" dur="500" tmFilter="0, 0; .2, .5; .8, .5; 1, 0"/>
                                        <p:tgtEl>
                                          <p:spTgt spid="300099">
                                            <p:txEl>
                                              <p:pRg st="1" end="1"/>
                                            </p:txEl>
                                          </p:spTgt>
                                        </p:tgtEl>
                                      </p:cBhvr>
                                    </p:animEffect>
                                    <p:animScale>
                                      <p:cBhvr>
                                        <p:cTn id="41" dur="250" autoRev="1" fill="hold"/>
                                        <p:tgtEl>
                                          <p:spTgt spid="300099">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6" grpId="0"/>
      <p:bldP spid="2" grpId="0"/>
      <p:bldP spid="23040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template">
  <a:themeElements>
    <a:clrScheme name="">
      <a:dk1>
        <a:srgbClr val="005C84"/>
      </a:dk1>
      <a:lt1>
        <a:srgbClr val="FFFFFF"/>
      </a:lt1>
      <a:dk2>
        <a:srgbClr val="042341"/>
      </a:dk2>
      <a:lt2>
        <a:srgbClr val="00428A"/>
      </a:lt2>
      <a:accent1>
        <a:srgbClr val="D1043E"/>
      </a:accent1>
      <a:accent2>
        <a:srgbClr val="0084CB"/>
      </a:accent2>
      <a:accent3>
        <a:srgbClr val="AAACB0"/>
      </a:accent3>
      <a:accent4>
        <a:srgbClr val="DADADA"/>
      </a:accent4>
      <a:accent5>
        <a:srgbClr val="E5AAAF"/>
      </a:accent5>
      <a:accent6>
        <a:srgbClr val="0077B8"/>
      </a:accent6>
      <a:hlink>
        <a:srgbClr val="D6DEE4"/>
      </a:hlink>
      <a:folHlink>
        <a:srgbClr val="798893"/>
      </a:folHlink>
    </a:clrScheme>
    <a:fontScheme name="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template 14">
        <a:dk1>
          <a:srgbClr val="00427E"/>
        </a:dk1>
        <a:lt1>
          <a:srgbClr val="FFFFFF"/>
        </a:lt1>
        <a:dk2>
          <a:srgbClr val="00539F"/>
        </a:dk2>
        <a:lt2>
          <a:srgbClr val="0A6AAF"/>
        </a:lt2>
        <a:accent1>
          <a:srgbClr val="D1043E"/>
        </a:accent1>
        <a:accent2>
          <a:srgbClr val="1181C5"/>
        </a:accent2>
        <a:accent3>
          <a:srgbClr val="AAB3CD"/>
        </a:accent3>
        <a:accent4>
          <a:srgbClr val="DADADA"/>
        </a:accent4>
        <a:accent5>
          <a:srgbClr val="E5AAAF"/>
        </a:accent5>
        <a:accent6>
          <a:srgbClr val="0E74B2"/>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template 15">
        <a:dk1>
          <a:srgbClr val="00427E"/>
        </a:dk1>
        <a:lt1>
          <a:srgbClr val="FFFFFF"/>
        </a:lt1>
        <a:dk2>
          <a:srgbClr val="00539F"/>
        </a:dk2>
        <a:lt2>
          <a:srgbClr val="0A6AAF"/>
        </a:lt2>
        <a:accent1>
          <a:srgbClr val="D1043E"/>
        </a:accent1>
        <a:accent2>
          <a:srgbClr val="1181C5"/>
        </a:accent2>
        <a:accent3>
          <a:srgbClr val="AAB3CD"/>
        </a:accent3>
        <a:accent4>
          <a:srgbClr val="DADADA"/>
        </a:accent4>
        <a:accent5>
          <a:srgbClr val="E5AAAF"/>
        </a:accent5>
        <a:accent6>
          <a:srgbClr val="0E74B2"/>
        </a:accent6>
        <a:hlink>
          <a:srgbClr val="D6DEE4"/>
        </a:hlink>
        <a:folHlink>
          <a:srgbClr val="B9C6D1"/>
        </a:folHlink>
      </a:clrScheme>
      <a:clrMap bg1="dk2" tx1="lt1" bg2="dk1" tx2="lt2" accent1="accent1" accent2="accent2" accent3="accent3" accent4="accent4" accent5="accent5" accent6="accent6" hlink="hlink" folHlink="folHlink"/>
    </a:extraClrScheme>
    <a:extraClrScheme>
      <a:clrScheme name="template 16">
        <a:dk1>
          <a:srgbClr val="004B90"/>
        </a:dk1>
        <a:lt1>
          <a:srgbClr val="FFFFFF"/>
        </a:lt1>
        <a:dk2>
          <a:srgbClr val="00539F"/>
        </a:dk2>
        <a:lt2>
          <a:srgbClr val="0A6AAF"/>
        </a:lt2>
        <a:accent1>
          <a:srgbClr val="D1043E"/>
        </a:accent1>
        <a:accent2>
          <a:srgbClr val="1181C5"/>
        </a:accent2>
        <a:accent3>
          <a:srgbClr val="AAB3CD"/>
        </a:accent3>
        <a:accent4>
          <a:srgbClr val="DADADA"/>
        </a:accent4>
        <a:accent5>
          <a:srgbClr val="E5AAAF"/>
        </a:accent5>
        <a:accent6>
          <a:srgbClr val="0E74B2"/>
        </a:accent6>
        <a:hlink>
          <a:srgbClr val="D6DEE4"/>
        </a:hlink>
        <a:folHlink>
          <a:srgbClr val="B9C6D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okePrevention">
  <a:themeElements>
    <a:clrScheme name="PRADAXA_brandColors">
      <a:dk1>
        <a:sysClr val="windowText" lastClr="000000"/>
      </a:dk1>
      <a:lt1>
        <a:srgbClr val="FFFFFF"/>
      </a:lt1>
      <a:dk2>
        <a:srgbClr val="3F3F3F"/>
      </a:dk2>
      <a:lt2>
        <a:srgbClr val="D8D8D8"/>
      </a:lt2>
      <a:accent1>
        <a:srgbClr val="0046AD"/>
      </a:accent1>
      <a:accent2>
        <a:srgbClr val="8996A0"/>
      </a:accent2>
      <a:accent3>
        <a:srgbClr val="0084CB"/>
      </a:accent3>
      <a:accent4>
        <a:srgbClr val="005C84"/>
      </a:accent4>
      <a:accent5>
        <a:srgbClr val="000000"/>
      </a:accent5>
      <a:accent6>
        <a:srgbClr val="A21636"/>
      </a:accent6>
      <a:hlink>
        <a:srgbClr val="50657C"/>
      </a:hlink>
      <a:folHlink>
        <a:srgbClr val="333333"/>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50800" dist="38100" dir="2700000" algn="tl" rotWithShape="0">
            <a:prstClr val="black">
              <a:alpha val="40000"/>
            </a:prstClr>
          </a:outerShdw>
        </a:effectLst>
      </a:spPr>
      <a:bodyPr rtlCol="0" anchor="t" anchorCtr="0">
        <a:noAutofit/>
      </a:bodyPr>
      <a:lstStyle>
        <a:defPPr fontAlgn="auto">
          <a:lnSpc>
            <a:spcPct val="90000"/>
          </a:lnSpc>
          <a:spcBef>
            <a:spcPts val="0"/>
          </a:spcBef>
          <a:spcAft>
            <a:spcPts val="0"/>
          </a:spcAft>
          <a:defRPr b="1"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template">
  <a:themeElements>
    <a:clrScheme name="">
      <a:dk1>
        <a:srgbClr val="005C84"/>
      </a:dk1>
      <a:lt1>
        <a:srgbClr val="FFFFFF"/>
      </a:lt1>
      <a:dk2>
        <a:srgbClr val="042341"/>
      </a:dk2>
      <a:lt2>
        <a:srgbClr val="00428A"/>
      </a:lt2>
      <a:accent1>
        <a:srgbClr val="D1043E"/>
      </a:accent1>
      <a:accent2>
        <a:srgbClr val="0084CB"/>
      </a:accent2>
      <a:accent3>
        <a:srgbClr val="AAACB0"/>
      </a:accent3>
      <a:accent4>
        <a:srgbClr val="DADADA"/>
      </a:accent4>
      <a:accent5>
        <a:srgbClr val="E5AAAF"/>
      </a:accent5>
      <a:accent6>
        <a:srgbClr val="0077B8"/>
      </a:accent6>
      <a:hlink>
        <a:srgbClr val="D6DEE4"/>
      </a:hlink>
      <a:folHlink>
        <a:srgbClr val="798893"/>
      </a:folHlink>
    </a:clrScheme>
    <a:fontScheme name="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template 14">
        <a:dk1>
          <a:srgbClr val="00427E"/>
        </a:dk1>
        <a:lt1>
          <a:srgbClr val="FFFFFF"/>
        </a:lt1>
        <a:dk2>
          <a:srgbClr val="00539F"/>
        </a:dk2>
        <a:lt2>
          <a:srgbClr val="0A6AAF"/>
        </a:lt2>
        <a:accent1>
          <a:srgbClr val="D1043E"/>
        </a:accent1>
        <a:accent2>
          <a:srgbClr val="1181C5"/>
        </a:accent2>
        <a:accent3>
          <a:srgbClr val="AAB3CD"/>
        </a:accent3>
        <a:accent4>
          <a:srgbClr val="DADADA"/>
        </a:accent4>
        <a:accent5>
          <a:srgbClr val="E5AAAF"/>
        </a:accent5>
        <a:accent6>
          <a:srgbClr val="0E74B2"/>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template 15">
        <a:dk1>
          <a:srgbClr val="00427E"/>
        </a:dk1>
        <a:lt1>
          <a:srgbClr val="FFFFFF"/>
        </a:lt1>
        <a:dk2>
          <a:srgbClr val="00539F"/>
        </a:dk2>
        <a:lt2>
          <a:srgbClr val="0A6AAF"/>
        </a:lt2>
        <a:accent1>
          <a:srgbClr val="D1043E"/>
        </a:accent1>
        <a:accent2>
          <a:srgbClr val="1181C5"/>
        </a:accent2>
        <a:accent3>
          <a:srgbClr val="AAB3CD"/>
        </a:accent3>
        <a:accent4>
          <a:srgbClr val="DADADA"/>
        </a:accent4>
        <a:accent5>
          <a:srgbClr val="E5AAAF"/>
        </a:accent5>
        <a:accent6>
          <a:srgbClr val="0E74B2"/>
        </a:accent6>
        <a:hlink>
          <a:srgbClr val="D6DEE4"/>
        </a:hlink>
        <a:folHlink>
          <a:srgbClr val="B9C6D1"/>
        </a:folHlink>
      </a:clrScheme>
      <a:clrMap bg1="dk2" tx1="lt1" bg2="dk1" tx2="lt2" accent1="accent1" accent2="accent2" accent3="accent3" accent4="accent4" accent5="accent5" accent6="accent6" hlink="hlink" folHlink="folHlink"/>
    </a:extraClrScheme>
    <a:extraClrScheme>
      <a:clrScheme name="template 16">
        <a:dk1>
          <a:srgbClr val="004B90"/>
        </a:dk1>
        <a:lt1>
          <a:srgbClr val="FFFFFF"/>
        </a:lt1>
        <a:dk2>
          <a:srgbClr val="00539F"/>
        </a:dk2>
        <a:lt2>
          <a:srgbClr val="0A6AAF"/>
        </a:lt2>
        <a:accent1>
          <a:srgbClr val="D1043E"/>
        </a:accent1>
        <a:accent2>
          <a:srgbClr val="1181C5"/>
        </a:accent2>
        <a:accent3>
          <a:srgbClr val="AAB3CD"/>
        </a:accent3>
        <a:accent4>
          <a:srgbClr val="DADADA"/>
        </a:accent4>
        <a:accent5>
          <a:srgbClr val="E5AAAF"/>
        </a:accent5>
        <a:accent6>
          <a:srgbClr val="0E74B2"/>
        </a:accent6>
        <a:hlink>
          <a:srgbClr val="D6DEE4"/>
        </a:hlink>
        <a:folHlink>
          <a:srgbClr val="B9C6D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328</TotalTime>
  <Words>3185</Words>
  <Application>Microsoft Office PowerPoint</Application>
  <PresentationFormat>Custom</PresentationFormat>
  <Paragraphs>441</Paragraphs>
  <Slides>37</Slides>
  <Notes>9</Notes>
  <HiddenSlides>2</HiddenSlides>
  <MMClips>0</MMClips>
  <ScaleCrop>false</ScaleCrop>
  <HeadingPairs>
    <vt:vector size="4" baseType="variant">
      <vt:variant>
        <vt:lpstr>Theme</vt:lpstr>
      </vt:variant>
      <vt:variant>
        <vt:i4>5</vt:i4>
      </vt:variant>
      <vt:variant>
        <vt:lpstr>Slide Titles</vt:lpstr>
      </vt:variant>
      <vt:variant>
        <vt:i4>37</vt:i4>
      </vt:variant>
    </vt:vector>
  </HeadingPairs>
  <TitlesOfParts>
    <vt:vector size="42" baseType="lpstr">
      <vt:lpstr>Concourse</vt:lpstr>
      <vt:lpstr>1_template</vt:lpstr>
      <vt:lpstr>2_strokePrevention</vt:lpstr>
      <vt:lpstr>1_Concourse</vt:lpstr>
      <vt:lpstr>template</vt:lpstr>
      <vt:lpstr>DABIGATRAN in Daily Use: Facts &amp; Opinions</vt:lpstr>
      <vt:lpstr>Slide 2</vt:lpstr>
      <vt:lpstr> Opinions from Polls </vt:lpstr>
      <vt:lpstr> Opinions from Polls </vt:lpstr>
      <vt:lpstr> Opinions from Polls </vt:lpstr>
      <vt:lpstr>THE RE-LY® STUDY:  RANDOMIZED EVALUATION OF  LONG-TERM ANTICOAGULANT THERAPY</vt:lpstr>
      <vt:lpstr>RATE OF STROKE OR SSE </vt:lpstr>
      <vt:lpstr>Dabigatran 150 mg bid provided superior stroke                        prevention vs warfarin1,2  </vt:lpstr>
      <vt:lpstr>HAEMORRHAGIC STROKE </vt:lpstr>
      <vt:lpstr>LIFE-THREATENING BLEEDING RATES </vt:lpstr>
      <vt:lpstr>RE-LY® IN PERSPECTIVE </vt:lpstr>
      <vt:lpstr>NET CLINICAL BENEFIT AND COMPONENTS </vt:lpstr>
      <vt:lpstr>Dabigatran 150 mg bid prevents 3 out of 4 AF-related strokes1</vt:lpstr>
      <vt:lpstr>SAFETY ISSUES</vt:lpstr>
      <vt:lpstr> Opinions from Polls </vt:lpstr>
      <vt:lpstr> Recommended dosing- Special patient populations  </vt:lpstr>
      <vt:lpstr> Special patient populations - potentially at higher risk of bleeding </vt:lpstr>
      <vt:lpstr> Updated Contraindications  </vt:lpstr>
      <vt:lpstr>PRACTICAL  ISSUES</vt:lpstr>
      <vt:lpstr>How to switch from other Anticoagulants to Dabigatran?</vt:lpstr>
      <vt:lpstr>Switching back to warfarin from Pradaxa</vt:lpstr>
      <vt:lpstr> Missed dose </vt:lpstr>
      <vt:lpstr> Guidance on surgery and intervention </vt:lpstr>
      <vt:lpstr>CARDIOVERSION</vt:lpstr>
      <vt:lpstr> Recommandations in case of bleeding / or cases of overdose  </vt:lpstr>
      <vt:lpstr> Measuring Anticoagulation activity of Dabigatran </vt:lpstr>
      <vt:lpstr>SPECIAL OPINIONS</vt:lpstr>
      <vt:lpstr>New oral anticoagulants in AF: What to do in clinical practice Prof John Camm –March 2012</vt:lpstr>
      <vt:lpstr>New oral anticoagulants in AF: What to do in clinical practice Prof John Camm –March 2012</vt:lpstr>
      <vt:lpstr>2011 ACCF/AHA/HRS Focused Update on the Management of Patients With Atrial Fibrillation (Update on Dabigatran) </vt:lpstr>
      <vt:lpstr>Hot Topics: Why the FDA Approved Dabigatran 150 mg and Not 110 mg  Samuel Z. Goldhaber, M.D., F.A.C.C. (Disclosure)  July 22, 2011  </vt:lpstr>
      <vt:lpstr> Opinions from Polls </vt:lpstr>
      <vt:lpstr>Slide 33</vt:lpstr>
      <vt:lpstr>Slide 34</vt:lpstr>
      <vt:lpstr>DABIGATRAN Myocardial Infarction Signal</vt:lpstr>
      <vt:lpstr>CONCLUSIONS</vt:lpstr>
      <vt:lpstr>CONCLUSIONS</vt:lpstr>
    </vt:vector>
  </TitlesOfParts>
  <Company>UMC-RH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Review Meeting 2011</dc:title>
  <dc:creator>Nathalie Tannous</dc:creator>
  <cp:lastModifiedBy>Dr Georges Ghanem</cp:lastModifiedBy>
  <cp:revision>37</cp:revision>
  <dcterms:created xsi:type="dcterms:W3CDTF">2012-01-09T13:59:58Z</dcterms:created>
  <dcterms:modified xsi:type="dcterms:W3CDTF">2012-05-23T13:12:12Z</dcterms:modified>
</cp:coreProperties>
</file>